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8" r:id="rId3"/>
    <p:sldId id="259" r:id="rId4"/>
    <p:sldId id="260" r:id="rId5"/>
    <p:sldId id="262" r:id="rId6"/>
    <p:sldId id="263" r:id="rId7"/>
    <p:sldId id="265" r:id="rId8"/>
    <p:sldId id="264" r:id="rId9"/>
    <p:sldId id="267" r:id="rId10"/>
    <p:sldId id="269" r:id="rId11"/>
    <p:sldId id="268" r:id="rId12"/>
    <p:sldId id="270" r:id="rId13"/>
    <p:sldId id="272" r:id="rId14"/>
    <p:sldId id="271" r:id="rId15"/>
    <p:sldId id="273"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02C"/>
    <a:srgbClr val="121212"/>
    <a:srgbClr val="1E1E1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26" autoAdjust="0"/>
    <p:restoredTop sz="95245" autoAdjust="0"/>
  </p:normalViewPr>
  <p:slideViewPr>
    <p:cSldViewPr snapToGrid="0">
      <p:cViewPr varScale="1">
        <p:scale>
          <a:sx n="25" d="100"/>
          <a:sy n="25" d="100"/>
        </p:scale>
        <p:origin x="870" y="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25034B-15B7-4810-9F8D-787B8D77719B}" type="datetimeFigureOut">
              <a:rPr lang="en-US" smtClean="0"/>
              <a:t>7/12/2024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8BC4F1-5580-4134-8D83-2D9D3C04699B}" type="slidenum">
              <a:rPr lang="en-US" smtClean="0"/>
              <a:t>‹#›</a:t>
            </a:fld>
            <a:endParaRPr lang="en-US"/>
          </a:p>
        </p:txBody>
      </p:sp>
    </p:spTree>
    <p:extLst>
      <p:ext uri="{BB962C8B-B14F-4D97-AF65-F5344CB8AC3E}">
        <p14:creationId xmlns:p14="http://schemas.microsoft.com/office/powerpoint/2010/main" val="2633407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8BC4F1-5580-4134-8D83-2D9D3C04699B}" type="slidenum">
              <a:rPr lang="en-US" smtClean="0"/>
              <a:t>1</a:t>
            </a:fld>
            <a:endParaRPr lang="en-US"/>
          </a:p>
        </p:txBody>
      </p:sp>
    </p:spTree>
    <p:extLst>
      <p:ext uri="{BB962C8B-B14F-4D97-AF65-F5344CB8AC3E}">
        <p14:creationId xmlns:p14="http://schemas.microsoft.com/office/powerpoint/2010/main" val="277738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B1255-76D0-AE62-F91C-BB53B81778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395AFE-26A9-C121-39FE-066558607E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B91B9F-2CFB-F65C-43C4-41703E940A5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560CCE-7A4A-4D8B-8769-0DFB2FE1A9DE}"/>
              </a:ext>
            </a:extLst>
          </p:cNvPr>
          <p:cNvSpPr>
            <a:spLocks noGrp="1"/>
          </p:cNvSpPr>
          <p:nvPr>
            <p:ph type="sldNum" sz="quarter" idx="5"/>
          </p:nvPr>
        </p:nvSpPr>
        <p:spPr/>
        <p:txBody>
          <a:bodyPr/>
          <a:lstStyle/>
          <a:p>
            <a:fld id="{7B8BC4F1-5580-4134-8D83-2D9D3C04699B}" type="slidenum">
              <a:rPr lang="en-US" smtClean="0"/>
              <a:t>14</a:t>
            </a:fld>
            <a:endParaRPr lang="en-US"/>
          </a:p>
        </p:txBody>
      </p:sp>
    </p:spTree>
    <p:extLst>
      <p:ext uri="{BB962C8B-B14F-4D97-AF65-F5344CB8AC3E}">
        <p14:creationId xmlns:p14="http://schemas.microsoft.com/office/powerpoint/2010/main" val="2227711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5ABFE-8707-EAB9-C551-BCB7D128A3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6B70D5-67B2-ED60-6D2E-BE290F02BA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03D424-E67F-0E7E-35A6-0C878E344B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22A8200-76CD-A60E-6C67-9B0AFAA5AFC2}"/>
              </a:ext>
            </a:extLst>
          </p:cNvPr>
          <p:cNvSpPr>
            <a:spLocks noGrp="1"/>
          </p:cNvSpPr>
          <p:nvPr>
            <p:ph type="sldNum" sz="quarter" idx="5"/>
          </p:nvPr>
        </p:nvSpPr>
        <p:spPr/>
        <p:txBody>
          <a:bodyPr/>
          <a:lstStyle/>
          <a:p>
            <a:fld id="{7B8BC4F1-5580-4134-8D83-2D9D3C04699B}" type="slidenum">
              <a:rPr lang="en-US" smtClean="0"/>
              <a:t>15</a:t>
            </a:fld>
            <a:endParaRPr lang="en-US"/>
          </a:p>
        </p:txBody>
      </p:sp>
    </p:spTree>
    <p:extLst>
      <p:ext uri="{BB962C8B-B14F-4D97-AF65-F5344CB8AC3E}">
        <p14:creationId xmlns:p14="http://schemas.microsoft.com/office/powerpoint/2010/main" val="1458232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3AEBB-32CE-CEB5-D64A-3BC68499B7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65FFAA-2E42-CD55-6D97-237FDD8712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373DD0-0649-5D38-04E7-B560BD7CFFE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F73D42E-54C9-C8CE-1EE2-52C075FCF5BF}"/>
              </a:ext>
            </a:extLst>
          </p:cNvPr>
          <p:cNvSpPr>
            <a:spLocks noGrp="1"/>
          </p:cNvSpPr>
          <p:nvPr>
            <p:ph type="sldNum" sz="quarter" idx="5"/>
          </p:nvPr>
        </p:nvSpPr>
        <p:spPr/>
        <p:txBody>
          <a:bodyPr/>
          <a:lstStyle/>
          <a:p>
            <a:fld id="{7B8BC4F1-5580-4134-8D83-2D9D3C04699B}" type="slidenum">
              <a:rPr lang="en-US" smtClean="0"/>
              <a:t>16</a:t>
            </a:fld>
            <a:endParaRPr lang="en-US"/>
          </a:p>
        </p:txBody>
      </p:sp>
    </p:spTree>
    <p:extLst>
      <p:ext uri="{BB962C8B-B14F-4D97-AF65-F5344CB8AC3E}">
        <p14:creationId xmlns:p14="http://schemas.microsoft.com/office/powerpoint/2010/main" val="3325397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8BC4F1-5580-4134-8D83-2D9D3C04699B}" type="slidenum">
              <a:rPr lang="en-US" smtClean="0"/>
              <a:t>3</a:t>
            </a:fld>
            <a:endParaRPr lang="en-US"/>
          </a:p>
        </p:txBody>
      </p:sp>
    </p:spTree>
    <p:extLst>
      <p:ext uri="{BB962C8B-B14F-4D97-AF65-F5344CB8AC3E}">
        <p14:creationId xmlns:p14="http://schemas.microsoft.com/office/powerpoint/2010/main" val="2435790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8BC4F1-5580-4134-8D83-2D9D3C04699B}" type="slidenum">
              <a:rPr lang="en-US" smtClean="0"/>
              <a:t>6</a:t>
            </a:fld>
            <a:endParaRPr lang="en-US"/>
          </a:p>
        </p:txBody>
      </p:sp>
    </p:spTree>
    <p:extLst>
      <p:ext uri="{BB962C8B-B14F-4D97-AF65-F5344CB8AC3E}">
        <p14:creationId xmlns:p14="http://schemas.microsoft.com/office/powerpoint/2010/main" val="1198720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8BC4F1-5580-4134-8D83-2D9D3C04699B}" type="slidenum">
              <a:rPr lang="en-US" smtClean="0"/>
              <a:t>8</a:t>
            </a:fld>
            <a:endParaRPr lang="en-US"/>
          </a:p>
        </p:txBody>
      </p:sp>
    </p:spTree>
    <p:extLst>
      <p:ext uri="{BB962C8B-B14F-4D97-AF65-F5344CB8AC3E}">
        <p14:creationId xmlns:p14="http://schemas.microsoft.com/office/powerpoint/2010/main" val="835687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93662-D79B-1A67-1A60-A3DE626F47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1A323C-6C1B-F7CC-8557-549453651C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6D8602-8F0E-4D48-E5BB-AE06E3D121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E33014-25AB-5612-E268-0CFF6001960A}"/>
              </a:ext>
            </a:extLst>
          </p:cNvPr>
          <p:cNvSpPr>
            <a:spLocks noGrp="1"/>
          </p:cNvSpPr>
          <p:nvPr>
            <p:ph type="sldNum" sz="quarter" idx="5"/>
          </p:nvPr>
        </p:nvSpPr>
        <p:spPr/>
        <p:txBody>
          <a:bodyPr/>
          <a:lstStyle/>
          <a:p>
            <a:fld id="{7B8BC4F1-5580-4134-8D83-2D9D3C04699B}" type="slidenum">
              <a:rPr lang="en-US" smtClean="0"/>
              <a:t>9</a:t>
            </a:fld>
            <a:endParaRPr lang="en-US"/>
          </a:p>
        </p:txBody>
      </p:sp>
    </p:spTree>
    <p:extLst>
      <p:ext uri="{BB962C8B-B14F-4D97-AF65-F5344CB8AC3E}">
        <p14:creationId xmlns:p14="http://schemas.microsoft.com/office/powerpoint/2010/main" val="3293613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3A2AB-26A9-D7B8-9E77-15B0C45507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5FF46-A8EA-401B-7EAE-E7582DADF5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093B27-939E-60BE-4BB5-DEC1F4F75C8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1AD5E7-9D1C-EFF1-C6DD-2B1A15E73913}"/>
              </a:ext>
            </a:extLst>
          </p:cNvPr>
          <p:cNvSpPr>
            <a:spLocks noGrp="1"/>
          </p:cNvSpPr>
          <p:nvPr>
            <p:ph type="sldNum" sz="quarter" idx="5"/>
          </p:nvPr>
        </p:nvSpPr>
        <p:spPr/>
        <p:txBody>
          <a:bodyPr/>
          <a:lstStyle/>
          <a:p>
            <a:fld id="{7B8BC4F1-5580-4134-8D83-2D9D3C04699B}" type="slidenum">
              <a:rPr lang="en-US" smtClean="0"/>
              <a:t>10</a:t>
            </a:fld>
            <a:endParaRPr lang="en-US"/>
          </a:p>
        </p:txBody>
      </p:sp>
    </p:spTree>
    <p:extLst>
      <p:ext uri="{BB962C8B-B14F-4D97-AF65-F5344CB8AC3E}">
        <p14:creationId xmlns:p14="http://schemas.microsoft.com/office/powerpoint/2010/main" val="1642718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A21C3-646C-58C2-E053-06A8CE10E5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0253EE-1415-1B8C-C32B-76451F429B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7FC50A-DC62-0A25-A154-D2FB83A01F2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410A6B9-F621-4C5E-7A21-7C2BFA8294E9}"/>
              </a:ext>
            </a:extLst>
          </p:cNvPr>
          <p:cNvSpPr>
            <a:spLocks noGrp="1"/>
          </p:cNvSpPr>
          <p:nvPr>
            <p:ph type="sldNum" sz="quarter" idx="5"/>
          </p:nvPr>
        </p:nvSpPr>
        <p:spPr/>
        <p:txBody>
          <a:bodyPr/>
          <a:lstStyle/>
          <a:p>
            <a:fld id="{7B8BC4F1-5580-4134-8D83-2D9D3C04699B}" type="slidenum">
              <a:rPr lang="en-US" smtClean="0"/>
              <a:t>11</a:t>
            </a:fld>
            <a:endParaRPr lang="en-US"/>
          </a:p>
        </p:txBody>
      </p:sp>
    </p:spTree>
    <p:extLst>
      <p:ext uri="{BB962C8B-B14F-4D97-AF65-F5344CB8AC3E}">
        <p14:creationId xmlns:p14="http://schemas.microsoft.com/office/powerpoint/2010/main" val="2649581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ADEB6-E582-FB0C-736F-94E49CE5F6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779490-9DC6-C5ED-891F-D2ECFF5E9F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964A6C-680D-4C5D-756F-E7A81B14205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8ED010C-084C-C58E-23BD-D9EAD4826669}"/>
              </a:ext>
            </a:extLst>
          </p:cNvPr>
          <p:cNvSpPr>
            <a:spLocks noGrp="1"/>
          </p:cNvSpPr>
          <p:nvPr>
            <p:ph type="sldNum" sz="quarter" idx="5"/>
          </p:nvPr>
        </p:nvSpPr>
        <p:spPr/>
        <p:txBody>
          <a:bodyPr/>
          <a:lstStyle/>
          <a:p>
            <a:fld id="{7B8BC4F1-5580-4134-8D83-2D9D3C04699B}" type="slidenum">
              <a:rPr lang="en-US" smtClean="0"/>
              <a:t>12</a:t>
            </a:fld>
            <a:endParaRPr lang="en-US"/>
          </a:p>
        </p:txBody>
      </p:sp>
    </p:spTree>
    <p:extLst>
      <p:ext uri="{BB962C8B-B14F-4D97-AF65-F5344CB8AC3E}">
        <p14:creationId xmlns:p14="http://schemas.microsoft.com/office/powerpoint/2010/main" val="2504687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B7983-41D2-5B66-2623-7C64B435A2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2B7C67-568C-6960-5BA8-981A5A6CBD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822C86-ADEC-A7CC-BC48-4DCE38996A5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AC88EA9-E5D0-2875-316F-A19532DBCAE0}"/>
              </a:ext>
            </a:extLst>
          </p:cNvPr>
          <p:cNvSpPr>
            <a:spLocks noGrp="1"/>
          </p:cNvSpPr>
          <p:nvPr>
            <p:ph type="sldNum" sz="quarter" idx="5"/>
          </p:nvPr>
        </p:nvSpPr>
        <p:spPr/>
        <p:txBody>
          <a:bodyPr/>
          <a:lstStyle/>
          <a:p>
            <a:fld id="{7B8BC4F1-5580-4134-8D83-2D9D3C04699B}" type="slidenum">
              <a:rPr lang="en-US" smtClean="0"/>
              <a:t>13</a:t>
            </a:fld>
            <a:endParaRPr lang="en-US"/>
          </a:p>
        </p:txBody>
      </p:sp>
    </p:spTree>
    <p:extLst>
      <p:ext uri="{BB962C8B-B14F-4D97-AF65-F5344CB8AC3E}">
        <p14:creationId xmlns:p14="http://schemas.microsoft.com/office/powerpoint/2010/main" val="3314683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E7454-76FA-84E1-CCF0-E3EAF9DDA2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386E97-AB42-8404-5926-9AE309D545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359BD8-C577-F2D3-B010-FED0EDCDCEDB}"/>
              </a:ext>
            </a:extLst>
          </p:cNvPr>
          <p:cNvSpPr>
            <a:spLocks noGrp="1"/>
          </p:cNvSpPr>
          <p:nvPr>
            <p:ph type="dt" sz="half" idx="10"/>
          </p:nvPr>
        </p:nvSpPr>
        <p:spPr/>
        <p:txBody>
          <a:bodyPr/>
          <a:lstStyle/>
          <a:p>
            <a:fld id="{8A9E667F-FFFF-4995-9116-237DB06802E6}" type="datetimeFigureOut">
              <a:rPr lang="en-US" smtClean="0"/>
              <a:t>7/12/2024</a:t>
            </a:fld>
            <a:endParaRPr lang="en-US"/>
          </a:p>
        </p:txBody>
      </p:sp>
      <p:sp>
        <p:nvSpPr>
          <p:cNvPr id="5" name="Footer Placeholder 4">
            <a:extLst>
              <a:ext uri="{FF2B5EF4-FFF2-40B4-BE49-F238E27FC236}">
                <a16:creationId xmlns:a16="http://schemas.microsoft.com/office/drawing/2014/main" id="{8AFECFB8-F79D-E905-920E-113D0E60AF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067EE7-2655-55F6-2D78-D7AB0BF78FFC}"/>
              </a:ext>
            </a:extLst>
          </p:cNvPr>
          <p:cNvSpPr>
            <a:spLocks noGrp="1"/>
          </p:cNvSpPr>
          <p:nvPr>
            <p:ph type="sldNum" sz="quarter" idx="12"/>
          </p:nvPr>
        </p:nvSpPr>
        <p:spPr/>
        <p:txBody>
          <a:bodyPr/>
          <a:lstStyle/>
          <a:p>
            <a:fld id="{3C79174B-C297-4309-9017-9BE243642657}" type="slidenum">
              <a:rPr lang="en-US" smtClean="0"/>
              <a:t>‹#›</a:t>
            </a:fld>
            <a:endParaRPr lang="en-US"/>
          </a:p>
        </p:txBody>
      </p:sp>
    </p:spTree>
    <p:extLst>
      <p:ext uri="{BB962C8B-B14F-4D97-AF65-F5344CB8AC3E}">
        <p14:creationId xmlns:p14="http://schemas.microsoft.com/office/powerpoint/2010/main" val="1908808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73C00-BF64-FB1D-74B0-4EDCB4EBD8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DE6BA2-2277-7AD0-0409-9FEF38F6B5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7C7745-F322-6332-2C16-39442B311956}"/>
              </a:ext>
            </a:extLst>
          </p:cNvPr>
          <p:cNvSpPr>
            <a:spLocks noGrp="1"/>
          </p:cNvSpPr>
          <p:nvPr>
            <p:ph type="dt" sz="half" idx="10"/>
          </p:nvPr>
        </p:nvSpPr>
        <p:spPr/>
        <p:txBody>
          <a:bodyPr/>
          <a:lstStyle/>
          <a:p>
            <a:fld id="{8A9E667F-FFFF-4995-9116-237DB06802E6}" type="datetimeFigureOut">
              <a:rPr lang="en-US" smtClean="0"/>
              <a:t>7/12/2024</a:t>
            </a:fld>
            <a:endParaRPr lang="en-US"/>
          </a:p>
        </p:txBody>
      </p:sp>
      <p:sp>
        <p:nvSpPr>
          <p:cNvPr id="5" name="Footer Placeholder 4">
            <a:extLst>
              <a:ext uri="{FF2B5EF4-FFF2-40B4-BE49-F238E27FC236}">
                <a16:creationId xmlns:a16="http://schemas.microsoft.com/office/drawing/2014/main" id="{BD0A41C5-2D1F-5D1D-4A5A-4F01707BB4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C5A332-4720-1FAA-E023-36B23CC2CF16}"/>
              </a:ext>
            </a:extLst>
          </p:cNvPr>
          <p:cNvSpPr>
            <a:spLocks noGrp="1"/>
          </p:cNvSpPr>
          <p:nvPr>
            <p:ph type="sldNum" sz="quarter" idx="12"/>
          </p:nvPr>
        </p:nvSpPr>
        <p:spPr/>
        <p:txBody>
          <a:bodyPr/>
          <a:lstStyle/>
          <a:p>
            <a:fld id="{3C79174B-C297-4309-9017-9BE243642657}" type="slidenum">
              <a:rPr lang="en-US" smtClean="0"/>
              <a:t>‹#›</a:t>
            </a:fld>
            <a:endParaRPr lang="en-US"/>
          </a:p>
        </p:txBody>
      </p:sp>
    </p:spTree>
    <p:extLst>
      <p:ext uri="{BB962C8B-B14F-4D97-AF65-F5344CB8AC3E}">
        <p14:creationId xmlns:p14="http://schemas.microsoft.com/office/powerpoint/2010/main" val="2113330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40D4D5-5B6F-81C3-F742-8436EEDCFE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8DD3E4-8246-DD73-FA74-C2930A6708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7A50AE-759F-4A12-1A66-545D320F6697}"/>
              </a:ext>
            </a:extLst>
          </p:cNvPr>
          <p:cNvSpPr>
            <a:spLocks noGrp="1"/>
          </p:cNvSpPr>
          <p:nvPr>
            <p:ph type="dt" sz="half" idx="10"/>
          </p:nvPr>
        </p:nvSpPr>
        <p:spPr/>
        <p:txBody>
          <a:bodyPr/>
          <a:lstStyle/>
          <a:p>
            <a:fld id="{8A9E667F-FFFF-4995-9116-237DB06802E6}" type="datetimeFigureOut">
              <a:rPr lang="en-US" smtClean="0"/>
              <a:t>7/12/2024</a:t>
            </a:fld>
            <a:endParaRPr lang="en-US"/>
          </a:p>
        </p:txBody>
      </p:sp>
      <p:sp>
        <p:nvSpPr>
          <p:cNvPr id="5" name="Footer Placeholder 4">
            <a:extLst>
              <a:ext uri="{FF2B5EF4-FFF2-40B4-BE49-F238E27FC236}">
                <a16:creationId xmlns:a16="http://schemas.microsoft.com/office/drawing/2014/main" id="{55A1E129-5912-BCEC-C8E7-6FF5B5463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8EEC0A-5984-29B4-11CF-D2F5DF2D4F19}"/>
              </a:ext>
            </a:extLst>
          </p:cNvPr>
          <p:cNvSpPr>
            <a:spLocks noGrp="1"/>
          </p:cNvSpPr>
          <p:nvPr>
            <p:ph type="sldNum" sz="quarter" idx="12"/>
          </p:nvPr>
        </p:nvSpPr>
        <p:spPr/>
        <p:txBody>
          <a:bodyPr/>
          <a:lstStyle/>
          <a:p>
            <a:fld id="{3C79174B-C297-4309-9017-9BE243642657}" type="slidenum">
              <a:rPr lang="en-US" smtClean="0"/>
              <a:t>‹#›</a:t>
            </a:fld>
            <a:endParaRPr lang="en-US"/>
          </a:p>
        </p:txBody>
      </p:sp>
    </p:spTree>
    <p:extLst>
      <p:ext uri="{BB962C8B-B14F-4D97-AF65-F5344CB8AC3E}">
        <p14:creationId xmlns:p14="http://schemas.microsoft.com/office/powerpoint/2010/main" val="3464444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9EA5C-A7FD-7430-C165-DECAD37698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8874C2-8D29-0CC9-DE81-25F00872B8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219984-3DF8-CB01-7B52-DF3C44EDCEDF}"/>
              </a:ext>
            </a:extLst>
          </p:cNvPr>
          <p:cNvSpPr>
            <a:spLocks noGrp="1"/>
          </p:cNvSpPr>
          <p:nvPr>
            <p:ph type="dt" sz="half" idx="10"/>
          </p:nvPr>
        </p:nvSpPr>
        <p:spPr/>
        <p:txBody>
          <a:bodyPr/>
          <a:lstStyle/>
          <a:p>
            <a:fld id="{8A9E667F-FFFF-4995-9116-237DB06802E6}" type="datetimeFigureOut">
              <a:rPr lang="en-US" smtClean="0"/>
              <a:t>7/12/2024</a:t>
            </a:fld>
            <a:endParaRPr lang="en-US"/>
          </a:p>
        </p:txBody>
      </p:sp>
      <p:sp>
        <p:nvSpPr>
          <p:cNvPr id="5" name="Footer Placeholder 4">
            <a:extLst>
              <a:ext uri="{FF2B5EF4-FFF2-40B4-BE49-F238E27FC236}">
                <a16:creationId xmlns:a16="http://schemas.microsoft.com/office/drawing/2014/main" id="{E5BBD81A-0FB2-3748-ECF7-B059DFEED4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8E970A-304F-FB89-E6BE-4AB04109B7EA}"/>
              </a:ext>
            </a:extLst>
          </p:cNvPr>
          <p:cNvSpPr>
            <a:spLocks noGrp="1"/>
          </p:cNvSpPr>
          <p:nvPr>
            <p:ph type="sldNum" sz="quarter" idx="12"/>
          </p:nvPr>
        </p:nvSpPr>
        <p:spPr/>
        <p:txBody>
          <a:bodyPr/>
          <a:lstStyle/>
          <a:p>
            <a:fld id="{3C79174B-C297-4309-9017-9BE243642657}" type="slidenum">
              <a:rPr lang="en-US" smtClean="0"/>
              <a:t>‹#›</a:t>
            </a:fld>
            <a:endParaRPr lang="en-US"/>
          </a:p>
        </p:txBody>
      </p:sp>
    </p:spTree>
    <p:extLst>
      <p:ext uri="{BB962C8B-B14F-4D97-AF65-F5344CB8AC3E}">
        <p14:creationId xmlns:p14="http://schemas.microsoft.com/office/powerpoint/2010/main" val="2255911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1E89C-2106-4AD3-7E92-6B64956728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CBF3CA-C961-2984-CB02-7E7BCFF6E45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DDEB83-77C9-CF46-DAA3-A8046FF2893B}"/>
              </a:ext>
            </a:extLst>
          </p:cNvPr>
          <p:cNvSpPr>
            <a:spLocks noGrp="1"/>
          </p:cNvSpPr>
          <p:nvPr>
            <p:ph type="dt" sz="half" idx="10"/>
          </p:nvPr>
        </p:nvSpPr>
        <p:spPr/>
        <p:txBody>
          <a:bodyPr/>
          <a:lstStyle/>
          <a:p>
            <a:fld id="{8A9E667F-FFFF-4995-9116-237DB06802E6}" type="datetimeFigureOut">
              <a:rPr lang="en-US" smtClean="0"/>
              <a:t>7/12/2024</a:t>
            </a:fld>
            <a:endParaRPr lang="en-US"/>
          </a:p>
        </p:txBody>
      </p:sp>
      <p:sp>
        <p:nvSpPr>
          <p:cNvPr id="5" name="Footer Placeholder 4">
            <a:extLst>
              <a:ext uri="{FF2B5EF4-FFF2-40B4-BE49-F238E27FC236}">
                <a16:creationId xmlns:a16="http://schemas.microsoft.com/office/drawing/2014/main" id="{F7D1579C-5CFD-A0A1-EB4C-359CC65D8F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72816D-851D-AEEF-ACCF-6B6D7124C93F}"/>
              </a:ext>
            </a:extLst>
          </p:cNvPr>
          <p:cNvSpPr>
            <a:spLocks noGrp="1"/>
          </p:cNvSpPr>
          <p:nvPr>
            <p:ph type="sldNum" sz="quarter" idx="12"/>
          </p:nvPr>
        </p:nvSpPr>
        <p:spPr/>
        <p:txBody>
          <a:bodyPr/>
          <a:lstStyle/>
          <a:p>
            <a:fld id="{3C79174B-C297-4309-9017-9BE243642657}" type="slidenum">
              <a:rPr lang="en-US" smtClean="0"/>
              <a:t>‹#›</a:t>
            </a:fld>
            <a:endParaRPr lang="en-US"/>
          </a:p>
        </p:txBody>
      </p:sp>
    </p:spTree>
    <p:extLst>
      <p:ext uri="{BB962C8B-B14F-4D97-AF65-F5344CB8AC3E}">
        <p14:creationId xmlns:p14="http://schemas.microsoft.com/office/powerpoint/2010/main" val="39462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83DCA-A2EA-47B3-ECBF-9AA1976B98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AC6F74-277D-C060-810A-E854D97907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0B04C5-C37C-C437-6E07-14E8920DD7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74848D-5AC3-A21C-773B-5BFDB1AF13C2}"/>
              </a:ext>
            </a:extLst>
          </p:cNvPr>
          <p:cNvSpPr>
            <a:spLocks noGrp="1"/>
          </p:cNvSpPr>
          <p:nvPr>
            <p:ph type="dt" sz="half" idx="10"/>
          </p:nvPr>
        </p:nvSpPr>
        <p:spPr/>
        <p:txBody>
          <a:bodyPr/>
          <a:lstStyle/>
          <a:p>
            <a:fld id="{8A9E667F-FFFF-4995-9116-237DB06802E6}" type="datetimeFigureOut">
              <a:rPr lang="en-US" smtClean="0"/>
              <a:t>7/12/2024</a:t>
            </a:fld>
            <a:endParaRPr lang="en-US"/>
          </a:p>
        </p:txBody>
      </p:sp>
      <p:sp>
        <p:nvSpPr>
          <p:cNvPr id="6" name="Footer Placeholder 5">
            <a:extLst>
              <a:ext uri="{FF2B5EF4-FFF2-40B4-BE49-F238E27FC236}">
                <a16:creationId xmlns:a16="http://schemas.microsoft.com/office/drawing/2014/main" id="{2A10DBDB-8311-E76C-2A62-4FD58ABFD2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CDC73E-B858-8DFE-93FA-2C6296651263}"/>
              </a:ext>
            </a:extLst>
          </p:cNvPr>
          <p:cNvSpPr>
            <a:spLocks noGrp="1"/>
          </p:cNvSpPr>
          <p:nvPr>
            <p:ph type="sldNum" sz="quarter" idx="12"/>
          </p:nvPr>
        </p:nvSpPr>
        <p:spPr/>
        <p:txBody>
          <a:bodyPr/>
          <a:lstStyle/>
          <a:p>
            <a:fld id="{3C79174B-C297-4309-9017-9BE243642657}" type="slidenum">
              <a:rPr lang="en-US" smtClean="0"/>
              <a:t>‹#›</a:t>
            </a:fld>
            <a:endParaRPr lang="en-US"/>
          </a:p>
        </p:txBody>
      </p:sp>
    </p:spTree>
    <p:extLst>
      <p:ext uri="{BB962C8B-B14F-4D97-AF65-F5344CB8AC3E}">
        <p14:creationId xmlns:p14="http://schemas.microsoft.com/office/powerpoint/2010/main" val="2430647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8100D-CB33-0B63-71EF-51C380702A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E4B0BD-9BAB-2042-D6A3-0346A6FDDC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BFAC74-B250-A0AB-9BF2-9DB05072A3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38B634-CB15-588C-45CE-3CE6CEFC2D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4EB6D3-54A4-65E9-8E64-578DBB6D09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EC4D10-1B3D-CDBA-7723-0DBBD8CDF84D}"/>
              </a:ext>
            </a:extLst>
          </p:cNvPr>
          <p:cNvSpPr>
            <a:spLocks noGrp="1"/>
          </p:cNvSpPr>
          <p:nvPr>
            <p:ph type="dt" sz="half" idx="10"/>
          </p:nvPr>
        </p:nvSpPr>
        <p:spPr/>
        <p:txBody>
          <a:bodyPr/>
          <a:lstStyle/>
          <a:p>
            <a:fld id="{8A9E667F-FFFF-4995-9116-237DB06802E6}" type="datetimeFigureOut">
              <a:rPr lang="en-US" smtClean="0"/>
              <a:t>7/12/2024</a:t>
            </a:fld>
            <a:endParaRPr lang="en-US"/>
          </a:p>
        </p:txBody>
      </p:sp>
      <p:sp>
        <p:nvSpPr>
          <p:cNvPr id="8" name="Footer Placeholder 7">
            <a:extLst>
              <a:ext uri="{FF2B5EF4-FFF2-40B4-BE49-F238E27FC236}">
                <a16:creationId xmlns:a16="http://schemas.microsoft.com/office/drawing/2014/main" id="{9D76B8D0-5D9A-978F-FA64-D6A89B96C7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A5A965-DCF0-A453-6054-27E7BA00BCE2}"/>
              </a:ext>
            </a:extLst>
          </p:cNvPr>
          <p:cNvSpPr>
            <a:spLocks noGrp="1"/>
          </p:cNvSpPr>
          <p:nvPr>
            <p:ph type="sldNum" sz="quarter" idx="12"/>
          </p:nvPr>
        </p:nvSpPr>
        <p:spPr/>
        <p:txBody>
          <a:bodyPr/>
          <a:lstStyle/>
          <a:p>
            <a:fld id="{3C79174B-C297-4309-9017-9BE243642657}" type="slidenum">
              <a:rPr lang="en-US" smtClean="0"/>
              <a:t>‹#›</a:t>
            </a:fld>
            <a:endParaRPr lang="en-US"/>
          </a:p>
        </p:txBody>
      </p:sp>
    </p:spTree>
    <p:extLst>
      <p:ext uri="{BB962C8B-B14F-4D97-AF65-F5344CB8AC3E}">
        <p14:creationId xmlns:p14="http://schemas.microsoft.com/office/powerpoint/2010/main" val="3544017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387AE-4BF5-8948-6D3B-E48764BDFD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89FD16-7FAC-F1AF-E056-70FAC115A8B6}"/>
              </a:ext>
            </a:extLst>
          </p:cNvPr>
          <p:cNvSpPr>
            <a:spLocks noGrp="1"/>
          </p:cNvSpPr>
          <p:nvPr>
            <p:ph type="dt" sz="half" idx="10"/>
          </p:nvPr>
        </p:nvSpPr>
        <p:spPr/>
        <p:txBody>
          <a:bodyPr/>
          <a:lstStyle/>
          <a:p>
            <a:fld id="{8A9E667F-FFFF-4995-9116-237DB06802E6}" type="datetimeFigureOut">
              <a:rPr lang="en-US" smtClean="0"/>
              <a:t>7/12/2024</a:t>
            </a:fld>
            <a:endParaRPr lang="en-US"/>
          </a:p>
        </p:txBody>
      </p:sp>
      <p:sp>
        <p:nvSpPr>
          <p:cNvPr id="4" name="Footer Placeholder 3">
            <a:extLst>
              <a:ext uri="{FF2B5EF4-FFF2-40B4-BE49-F238E27FC236}">
                <a16:creationId xmlns:a16="http://schemas.microsoft.com/office/drawing/2014/main" id="{1011A2BE-C65A-F1D7-4A86-7B54822A35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5397CB-24B7-7F9C-2FBC-592C3BA20318}"/>
              </a:ext>
            </a:extLst>
          </p:cNvPr>
          <p:cNvSpPr>
            <a:spLocks noGrp="1"/>
          </p:cNvSpPr>
          <p:nvPr>
            <p:ph type="sldNum" sz="quarter" idx="12"/>
          </p:nvPr>
        </p:nvSpPr>
        <p:spPr/>
        <p:txBody>
          <a:bodyPr/>
          <a:lstStyle/>
          <a:p>
            <a:fld id="{3C79174B-C297-4309-9017-9BE243642657}" type="slidenum">
              <a:rPr lang="en-US" smtClean="0"/>
              <a:t>‹#›</a:t>
            </a:fld>
            <a:endParaRPr lang="en-US"/>
          </a:p>
        </p:txBody>
      </p:sp>
    </p:spTree>
    <p:extLst>
      <p:ext uri="{BB962C8B-B14F-4D97-AF65-F5344CB8AC3E}">
        <p14:creationId xmlns:p14="http://schemas.microsoft.com/office/powerpoint/2010/main" val="1414030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F1BAFA-9670-A242-09B3-EA448B3DC73F}"/>
              </a:ext>
            </a:extLst>
          </p:cNvPr>
          <p:cNvSpPr>
            <a:spLocks noGrp="1"/>
          </p:cNvSpPr>
          <p:nvPr>
            <p:ph type="dt" sz="half" idx="10"/>
          </p:nvPr>
        </p:nvSpPr>
        <p:spPr/>
        <p:txBody>
          <a:bodyPr/>
          <a:lstStyle/>
          <a:p>
            <a:fld id="{8A9E667F-FFFF-4995-9116-237DB06802E6}" type="datetimeFigureOut">
              <a:rPr lang="en-US" smtClean="0"/>
              <a:t>7/12/2024</a:t>
            </a:fld>
            <a:endParaRPr lang="en-US"/>
          </a:p>
        </p:txBody>
      </p:sp>
      <p:sp>
        <p:nvSpPr>
          <p:cNvPr id="3" name="Footer Placeholder 2">
            <a:extLst>
              <a:ext uri="{FF2B5EF4-FFF2-40B4-BE49-F238E27FC236}">
                <a16:creationId xmlns:a16="http://schemas.microsoft.com/office/drawing/2014/main" id="{5CC8F40D-4AC1-8126-2E4C-C199C3FC89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27AB9E-E68B-BBE9-EB10-9A365A6050B1}"/>
              </a:ext>
            </a:extLst>
          </p:cNvPr>
          <p:cNvSpPr>
            <a:spLocks noGrp="1"/>
          </p:cNvSpPr>
          <p:nvPr>
            <p:ph type="sldNum" sz="quarter" idx="12"/>
          </p:nvPr>
        </p:nvSpPr>
        <p:spPr/>
        <p:txBody>
          <a:bodyPr/>
          <a:lstStyle/>
          <a:p>
            <a:fld id="{3C79174B-C297-4309-9017-9BE243642657}" type="slidenum">
              <a:rPr lang="en-US" smtClean="0"/>
              <a:t>‹#›</a:t>
            </a:fld>
            <a:endParaRPr lang="en-US"/>
          </a:p>
        </p:txBody>
      </p:sp>
    </p:spTree>
    <p:extLst>
      <p:ext uri="{BB962C8B-B14F-4D97-AF65-F5344CB8AC3E}">
        <p14:creationId xmlns:p14="http://schemas.microsoft.com/office/powerpoint/2010/main" val="3087146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08077-0695-0FBE-C80C-2B3BFBC1C4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B9B970-19A2-4C4B-0DAE-3A31EBD61B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9CF2CA-1035-DB97-3453-DDD06647DF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2C3604-9B3F-89E1-B4E7-842B3354AD73}"/>
              </a:ext>
            </a:extLst>
          </p:cNvPr>
          <p:cNvSpPr>
            <a:spLocks noGrp="1"/>
          </p:cNvSpPr>
          <p:nvPr>
            <p:ph type="dt" sz="half" idx="10"/>
          </p:nvPr>
        </p:nvSpPr>
        <p:spPr/>
        <p:txBody>
          <a:bodyPr/>
          <a:lstStyle/>
          <a:p>
            <a:fld id="{8A9E667F-FFFF-4995-9116-237DB06802E6}" type="datetimeFigureOut">
              <a:rPr lang="en-US" smtClean="0"/>
              <a:t>7/12/2024</a:t>
            </a:fld>
            <a:endParaRPr lang="en-US"/>
          </a:p>
        </p:txBody>
      </p:sp>
      <p:sp>
        <p:nvSpPr>
          <p:cNvPr id="6" name="Footer Placeholder 5">
            <a:extLst>
              <a:ext uri="{FF2B5EF4-FFF2-40B4-BE49-F238E27FC236}">
                <a16:creationId xmlns:a16="http://schemas.microsoft.com/office/drawing/2014/main" id="{C9D6A8C5-D56B-CC9E-D17C-02E3E3E55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BD283B-22FE-6431-BF98-7A8B1650030E}"/>
              </a:ext>
            </a:extLst>
          </p:cNvPr>
          <p:cNvSpPr>
            <a:spLocks noGrp="1"/>
          </p:cNvSpPr>
          <p:nvPr>
            <p:ph type="sldNum" sz="quarter" idx="12"/>
          </p:nvPr>
        </p:nvSpPr>
        <p:spPr/>
        <p:txBody>
          <a:bodyPr/>
          <a:lstStyle/>
          <a:p>
            <a:fld id="{3C79174B-C297-4309-9017-9BE243642657}" type="slidenum">
              <a:rPr lang="en-US" smtClean="0"/>
              <a:t>‹#›</a:t>
            </a:fld>
            <a:endParaRPr lang="en-US"/>
          </a:p>
        </p:txBody>
      </p:sp>
    </p:spTree>
    <p:extLst>
      <p:ext uri="{BB962C8B-B14F-4D97-AF65-F5344CB8AC3E}">
        <p14:creationId xmlns:p14="http://schemas.microsoft.com/office/powerpoint/2010/main" val="1881544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24EDC-E689-C964-9E19-AC6A834F7F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6EE082-4406-309C-4699-0735FB9706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EB037E-93DE-5A2A-DF28-B5EFA709C3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B35B53-468D-22F3-E1C8-D2A2D77291A2}"/>
              </a:ext>
            </a:extLst>
          </p:cNvPr>
          <p:cNvSpPr>
            <a:spLocks noGrp="1"/>
          </p:cNvSpPr>
          <p:nvPr>
            <p:ph type="dt" sz="half" idx="10"/>
          </p:nvPr>
        </p:nvSpPr>
        <p:spPr/>
        <p:txBody>
          <a:bodyPr/>
          <a:lstStyle/>
          <a:p>
            <a:fld id="{8A9E667F-FFFF-4995-9116-237DB06802E6}" type="datetimeFigureOut">
              <a:rPr lang="en-US" smtClean="0"/>
              <a:t>7/12/2024</a:t>
            </a:fld>
            <a:endParaRPr lang="en-US"/>
          </a:p>
        </p:txBody>
      </p:sp>
      <p:sp>
        <p:nvSpPr>
          <p:cNvPr id="6" name="Footer Placeholder 5">
            <a:extLst>
              <a:ext uri="{FF2B5EF4-FFF2-40B4-BE49-F238E27FC236}">
                <a16:creationId xmlns:a16="http://schemas.microsoft.com/office/drawing/2014/main" id="{A90B5343-FCA3-D132-17E3-0AE957AB1E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847A56-0C71-59AE-ECB4-45805D4F7119}"/>
              </a:ext>
            </a:extLst>
          </p:cNvPr>
          <p:cNvSpPr>
            <a:spLocks noGrp="1"/>
          </p:cNvSpPr>
          <p:nvPr>
            <p:ph type="sldNum" sz="quarter" idx="12"/>
          </p:nvPr>
        </p:nvSpPr>
        <p:spPr/>
        <p:txBody>
          <a:bodyPr/>
          <a:lstStyle/>
          <a:p>
            <a:fld id="{3C79174B-C297-4309-9017-9BE243642657}" type="slidenum">
              <a:rPr lang="en-US" smtClean="0"/>
              <a:t>‹#›</a:t>
            </a:fld>
            <a:endParaRPr lang="en-US"/>
          </a:p>
        </p:txBody>
      </p:sp>
    </p:spTree>
    <p:extLst>
      <p:ext uri="{BB962C8B-B14F-4D97-AF65-F5344CB8AC3E}">
        <p14:creationId xmlns:p14="http://schemas.microsoft.com/office/powerpoint/2010/main" val="784227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7013A0-2B22-0074-5133-94E6962A19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EBFCDD-FEAB-A248-5A91-1FA98DF351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65D048-A3EC-3BBD-1D3C-F96763E109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A9E667F-FFFF-4995-9116-237DB06802E6}" type="datetimeFigureOut">
              <a:rPr lang="en-US" smtClean="0"/>
              <a:t>7/12/2024</a:t>
            </a:fld>
            <a:endParaRPr lang="en-US"/>
          </a:p>
        </p:txBody>
      </p:sp>
      <p:sp>
        <p:nvSpPr>
          <p:cNvPr id="5" name="Footer Placeholder 4">
            <a:extLst>
              <a:ext uri="{FF2B5EF4-FFF2-40B4-BE49-F238E27FC236}">
                <a16:creationId xmlns:a16="http://schemas.microsoft.com/office/drawing/2014/main" id="{44240354-76BE-F4CA-71C1-9CA3D3510F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F1EF0B8-7FF0-7622-CD58-C260B1EEEA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C79174B-C297-4309-9017-9BE243642657}" type="slidenum">
              <a:rPr lang="en-US" smtClean="0"/>
              <a:t>‹#›</a:t>
            </a:fld>
            <a:endParaRPr lang="en-US"/>
          </a:p>
        </p:txBody>
      </p:sp>
    </p:spTree>
    <p:extLst>
      <p:ext uri="{BB962C8B-B14F-4D97-AF65-F5344CB8AC3E}">
        <p14:creationId xmlns:p14="http://schemas.microsoft.com/office/powerpoint/2010/main" val="1143793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3.sv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g"/><Relationship Id="rId7" Type="http://schemas.openxmlformats.org/officeDocument/2006/relationships/image" Target="../media/image6.svg"/><Relationship Id="rId12"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sv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9.png"/><Relationship Id="rId12" Type="http://schemas.openxmlformats.org/officeDocument/2006/relationships/image" Target="../media/image16.jpe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jpeg"/><Relationship Id="rId5" Type="http://schemas.openxmlformats.org/officeDocument/2006/relationships/image" Target="../media/image5.png"/><Relationship Id="rId10" Type="http://schemas.openxmlformats.org/officeDocument/2006/relationships/image" Target="../media/image15.svg"/><Relationship Id="rId4" Type="http://schemas.openxmlformats.org/officeDocument/2006/relationships/image" Target="../media/image4.svg"/><Relationship Id="rId9" Type="http://schemas.openxmlformats.org/officeDocument/2006/relationships/image" Target="../media/image14.png"/><Relationship Id="rId14"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7.jpeg"/><Relationship Id="rId3" Type="http://schemas.openxmlformats.org/officeDocument/2006/relationships/image" Target="../media/image2.jpg"/><Relationship Id="rId7" Type="http://schemas.openxmlformats.org/officeDocument/2006/relationships/image" Target="../media/image6.svg"/><Relationship Id="rId12" Type="http://schemas.openxmlformats.org/officeDocument/2006/relationships/image" Target="../media/image11.jpe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5.svg"/><Relationship Id="rId5" Type="http://schemas.openxmlformats.org/officeDocument/2006/relationships/image" Target="../media/image4.svg"/><Relationship Id="rId15" Type="http://schemas.openxmlformats.org/officeDocument/2006/relationships/image" Target="../media/image13.sv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jpeg"/><Relationship Id="rId3" Type="http://schemas.openxmlformats.org/officeDocument/2006/relationships/image" Target="../media/image17.jpeg"/><Relationship Id="rId7" Type="http://schemas.openxmlformats.org/officeDocument/2006/relationships/image" Target="../media/image5.png"/><Relationship Id="rId12" Type="http://schemas.openxmlformats.org/officeDocument/2006/relationships/image" Target="../media/image15.svg"/><Relationship Id="rId17" Type="http://schemas.openxmlformats.org/officeDocument/2006/relationships/image" Target="../media/image13.svg"/><Relationship Id="rId2" Type="http://schemas.openxmlformats.org/officeDocument/2006/relationships/notesSlide" Target="../notesSlides/notesSlide3.xml"/><Relationship Id="rId16"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png"/><Relationship Id="rId5" Type="http://schemas.openxmlformats.org/officeDocument/2006/relationships/image" Target="../media/image3.png"/><Relationship Id="rId15" Type="http://schemas.openxmlformats.org/officeDocument/2006/relationships/image" Target="../media/image18.jpeg"/><Relationship Id="rId10" Type="http://schemas.openxmlformats.org/officeDocument/2006/relationships/image" Target="../media/image10.svg"/><Relationship Id="rId4" Type="http://schemas.openxmlformats.org/officeDocument/2006/relationships/image" Target="../media/image2.jpg"/><Relationship Id="rId9" Type="http://schemas.openxmlformats.org/officeDocument/2006/relationships/image" Target="../media/image9.png"/><Relationship Id="rId14" Type="http://schemas.openxmlformats.org/officeDocument/2006/relationships/image" Target="../media/image16.jpe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6.jpeg"/><Relationship Id="rId3" Type="http://schemas.openxmlformats.org/officeDocument/2006/relationships/image" Target="../media/image2.jpg"/><Relationship Id="rId7" Type="http://schemas.openxmlformats.org/officeDocument/2006/relationships/image" Target="../media/image6.svg"/><Relationship Id="rId12" Type="http://schemas.openxmlformats.org/officeDocument/2006/relationships/image" Target="../media/image11.jpeg"/><Relationship Id="rId2" Type="http://schemas.openxmlformats.org/officeDocument/2006/relationships/image" Target="../media/image17.jpeg"/><Relationship Id="rId16" Type="http://schemas.openxmlformats.org/officeDocument/2006/relationships/image" Target="../media/image13.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5.svg"/><Relationship Id="rId5" Type="http://schemas.openxmlformats.org/officeDocument/2006/relationships/image" Target="../media/image4.svg"/><Relationship Id="rId15" Type="http://schemas.openxmlformats.org/officeDocument/2006/relationships/image" Target="../media/image12.pn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18.jpe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jpg"/><Relationship Id="rId4" Type="http://schemas.openxmlformats.org/officeDocument/2006/relationships/image" Target="../media/image10.svg"/><Relationship Id="rId9"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15B91E6-790B-3F35-25D3-A9F06F70534C}"/>
              </a:ext>
            </a:extLst>
          </p:cNvPr>
          <p:cNvSpPr/>
          <p:nvPr/>
        </p:nvSpPr>
        <p:spPr>
          <a:xfrm rot="1865821">
            <a:off x="-4381877" y="-256683"/>
            <a:ext cx="9651036" cy="6752585"/>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C7CCFF-704A-CB30-0C0F-92C702CFA1A2}"/>
              </a:ext>
            </a:extLst>
          </p:cNvPr>
          <p:cNvSpPr/>
          <p:nvPr/>
        </p:nvSpPr>
        <p:spPr>
          <a:xfrm rot="1887308">
            <a:off x="897452" y="928513"/>
            <a:ext cx="5963716" cy="321194"/>
          </a:xfrm>
          <a:prstGeom prst="rect">
            <a:avLst/>
          </a:prstGeom>
          <a:solidFill>
            <a:schemeClr val="tx1">
              <a:lumMod val="85000"/>
              <a:lumOff val="15000"/>
            </a:schemeClr>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DE82F57-D85E-F4E3-5473-C10B902F932A}"/>
              </a:ext>
            </a:extLst>
          </p:cNvPr>
          <p:cNvSpPr/>
          <p:nvPr/>
        </p:nvSpPr>
        <p:spPr>
          <a:xfrm rot="7305636">
            <a:off x="952003" y="5535246"/>
            <a:ext cx="7352889" cy="295582"/>
          </a:xfrm>
          <a:prstGeom prst="rect">
            <a:avLst/>
          </a:prstGeom>
          <a:solidFill>
            <a:schemeClr val="tx1">
              <a:lumMod val="85000"/>
              <a:lumOff val="15000"/>
            </a:schemeClr>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B4AA4D68-32C3-E12E-FF6A-5D1F892D9610}"/>
              </a:ext>
            </a:extLst>
          </p:cNvPr>
          <p:cNvCxnSpPr/>
          <p:nvPr/>
        </p:nvCxnSpPr>
        <p:spPr>
          <a:xfrm flipH="1">
            <a:off x="1828800" y="2255519"/>
            <a:ext cx="3576320" cy="6014720"/>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90F9A57-D4F9-8072-6588-4785872C5764}"/>
              </a:ext>
            </a:extLst>
          </p:cNvPr>
          <p:cNvCxnSpPr/>
          <p:nvPr/>
        </p:nvCxnSpPr>
        <p:spPr>
          <a:xfrm flipH="1">
            <a:off x="1158432" y="1810901"/>
            <a:ext cx="3576320" cy="6014720"/>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6E018EB2-1972-705A-0DAA-F8DE7974C9EF}"/>
              </a:ext>
            </a:extLst>
          </p:cNvPr>
          <p:cNvCxnSpPr/>
          <p:nvPr/>
        </p:nvCxnSpPr>
        <p:spPr>
          <a:xfrm flipH="1">
            <a:off x="497840" y="1412239"/>
            <a:ext cx="3576320" cy="6014720"/>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8B788C6F-CAC3-C609-8B7D-2B6A4CA02578}"/>
              </a:ext>
            </a:extLst>
          </p:cNvPr>
          <p:cNvCxnSpPr/>
          <p:nvPr/>
        </p:nvCxnSpPr>
        <p:spPr>
          <a:xfrm flipH="1">
            <a:off x="-179738" y="1004577"/>
            <a:ext cx="3576320" cy="6014720"/>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9D3686A-2642-FFEA-175D-CB4A764CC1EF}"/>
              </a:ext>
            </a:extLst>
          </p:cNvPr>
          <p:cNvCxnSpPr/>
          <p:nvPr/>
        </p:nvCxnSpPr>
        <p:spPr>
          <a:xfrm flipH="1">
            <a:off x="-737661" y="649345"/>
            <a:ext cx="3576320" cy="6014720"/>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69B2367A-E94B-AE48-4D2D-C59C80B0B5DD}"/>
              </a:ext>
            </a:extLst>
          </p:cNvPr>
          <p:cNvCxnSpPr/>
          <p:nvPr/>
        </p:nvCxnSpPr>
        <p:spPr>
          <a:xfrm flipH="1">
            <a:off x="-1408029" y="250683"/>
            <a:ext cx="3576320" cy="6014720"/>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5C58B63D-782A-138E-7017-C4B6057F8453}"/>
              </a:ext>
            </a:extLst>
          </p:cNvPr>
          <p:cNvCxnSpPr/>
          <p:nvPr/>
        </p:nvCxnSpPr>
        <p:spPr>
          <a:xfrm flipH="1">
            <a:off x="-2061531" y="-168687"/>
            <a:ext cx="3576320" cy="6014720"/>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1C240A89-7E70-8720-8F5B-5D277FC7D90F}"/>
              </a:ext>
            </a:extLst>
          </p:cNvPr>
          <p:cNvCxnSpPr>
            <a:cxnSpLocks/>
          </p:cNvCxnSpPr>
          <p:nvPr/>
        </p:nvCxnSpPr>
        <p:spPr>
          <a:xfrm flipH="1" flipV="1">
            <a:off x="223520" y="-220205"/>
            <a:ext cx="5694257" cy="3518112"/>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DC2D8B04-C4C4-399E-EBCD-27832598F108}"/>
              </a:ext>
            </a:extLst>
          </p:cNvPr>
          <p:cNvCxnSpPr>
            <a:cxnSpLocks/>
          </p:cNvCxnSpPr>
          <p:nvPr/>
        </p:nvCxnSpPr>
        <p:spPr>
          <a:xfrm flipH="1" flipV="1">
            <a:off x="-231908" y="323273"/>
            <a:ext cx="5694257" cy="3518112"/>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A6D0F24A-6A15-F5F5-CFD6-9CCA22AFC241}"/>
              </a:ext>
            </a:extLst>
          </p:cNvPr>
          <p:cNvCxnSpPr>
            <a:cxnSpLocks/>
          </p:cNvCxnSpPr>
          <p:nvPr/>
        </p:nvCxnSpPr>
        <p:spPr>
          <a:xfrm flipH="1" flipV="1">
            <a:off x="-561129" y="901487"/>
            <a:ext cx="5694257" cy="3518112"/>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9F875B6C-121E-1BD5-D325-132B1DE82F52}"/>
              </a:ext>
            </a:extLst>
          </p:cNvPr>
          <p:cNvCxnSpPr>
            <a:cxnSpLocks/>
          </p:cNvCxnSpPr>
          <p:nvPr/>
        </p:nvCxnSpPr>
        <p:spPr>
          <a:xfrm flipH="1" flipV="1">
            <a:off x="-985187" y="1475738"/>
            <a:ext cx="5694257" cy="3518112"/>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93F3838-1B18-D612-0B69-FAD9ED44F07F}"/>
              </a:ext>
            </a:extLst>
          </p:cNvPr>
          <p:cNvCxnSpPr>
            <a:cxnSpLocks/>
          </p:cNvCxnSpPr>
          <p:nvPr/>
        </p:nvCxnSpPr>
        <p:spPr>
          <a:xfrm flipH="1" flipV="1">
            <a:off x="-1248301" y="2022721"/>
            <a:ext cx="5694257" cy="3518112"/>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A175423-CA1F-718C-0575-EEB978B04A5C}"/>
              </a:ext>
            </a:extLst>
          </p:cNvPr>
          <p:cNvCxnSpPr>
            <a:cxnSpLocks/>
          </p:cNvCxnSpPr>
          <p:nvPr/>
        </p:nvCxnSpPr>
        <p:spPr>
          <a:xfrm flipH="1" flipV="1">
            <a:off x="-1595294" y="2488976"/>
            <a:ext cx="5694257" cy="3518112"/>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18C6393E-8C41-A9E5-2667-05AE19A67A25}"/>
              </a:ext>
            </a:extLst>
          </p:cNvPr>
          <p:cNvCxnSpPr>
            <a:cxnSpLocks/>
          </p:cNvCxnSpPr>
          <p:nvPr/>
        </p:nvCxnSpPr>
        <p:spPr>
          <a:xfrm flipH="1" flipV="1">
            <a:off x="-1899588" y="3165115"/>
            <a:ext cx="5694257" cy="3518112"/>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9180573-08B6-9598-637F-AA7DD0797BE1}"/>
              </a:ext>
            </a:extLst>
          </p:cNvPr>
          <p:cNvCxnSpPr>
            <a:cxnSpLocks/>
          </p:cNvCxnSpPr>
          <p:nvPr/>
        </p:nvCxnSpPr>
        <p:spPr>
          <a:xfrm flipH="1" flipV="1">
            <a:off x="-2374971" y="3675867"/>
            <a:ext cx="5694257" cy="3518112"/>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930B27ED-FDDA-673A-AC5D-80BE98DDB7E3}"/>
              </a:ext>
            </a:extLst>
          </p:cNvPr>
          <p:cNvCxnSpPr>
            <a:cxnSpLocks/>
          </p:cNvCxnSpPr>
          <p:nvPr/>
        </p:nvCxnSpPr>
        <p:spPr>
          <a:xfrm flipH="1" flipV="1">
            <a:off x="-2654462" y="4280713"/>
            <a:ext cx="5694257" cy="3518112"/>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 name="Straight Connector 1">
            <a:extLst>
              <a:ext uri="{FF2B5EF4-FFF2-40B4-BE49-F238E27FC236}">
                <a16:creationId xmlns:a16="http://schemas.microsoft.com/office/drawing/2014/main" id="{AEAA8056-3255-DFF8-9620-19271B5F9E64}"/>
              </a:ext>
            </a:extLst>
          </p:cNvPr>
          <p:cNvCxnSpPr/>
          <p:nvPr/>
        </p:nvCxnSpPr>
        <p:spPr>
          <a:xfrm flipH="1">
            <a:off x="-2577919" y="-478101"/>
            <a:ext cx="3576320" cy="6014720"/>
          </a:xfrm>
          <a:prstGeom prst="line">
            <a:avLst/>
          </a:prstGeom>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4BC3088-041B-B508-85AD-5671AE210B41}"/>
              </a:ext>
            </a:extLst>
          </p:cNvPr>
          <p:cNvSpPr txBox="1"/>
          <p:nvPr/>
        </p:nvSpPr>
        <p:spPr>
          <a:xfrm>
            <a:off x="6171210" y="681411"/>
            <a:ext cx="7194711" cy="646331"/>
          </a:xfrm>
          <a:prstGeom prst="rect">
            <a:avLst/>
          </a:prstGeom>
          <a:noFill/>
        </p:spPr>
        <p:txBody>
          <a:bodyPr wrap="square" rtlCol="0">
            <a:spAutoFit/>
          </a:bodyPr>
          <a:lstStyle/>
          <a:p>
            <a:r>
              <a:rPr lang="en-US" sz="3600" b="1">
                <a:solidFill>
                  <a:schemeClr val="bg1">
                    <a:lumMod val="85000"/>
                  </a:schemeClr>
                </a:solidFill>
                <a:latin typeface="Montserrat" panose="00000500000000000000" pitchFamily="2" charset="0"/>
              </a:rPr>
              <a:t>Thành phố thông minh</a:t>
            </a:r>
          </a:p>
        </p:txBody>
      </p:sp>
      <p:sp>
        <p:nvSpPr>
          <p:cNvPr id="14" name="TextBox 13">
            <a:extLst>
              <a:ext uri="{FF2B5EF4-FFF2-40B4-BE49-F238E27FC236}">
                <a16:creationId xmlns:a16="http://schemas.microsoft.com/office/drawing/2014/main" id="{0D3397A1-51A4-DBEF-2FEA-320FD6173780}"/>
              </a:ext>
            </a:extLst>
          </p:cNvPr>
          <p:cNvSpPr txBox="1"/>
          <p:nvPr/>
        </p:nvSpPr>
        <p:spPr>
          <a:xfrm>
            <a:off x="10148929" y="1327742"/>
            <a:ext cx="3090461" cy="338554"/>
          </a:xfrm>
          <a:prstGeom prst="rect">
            <a:avLst/>
          </a:prstGeom>
          <a:noFill/>
        </p:spPr>
        <p:txBody>
          <a:bodyPr wrap="square" rtlCol="0">
            <a:spAutoFit/>
          </a:bodyPr>
          <a:lstStyle/>
          <a:p>
            <a:r>
              <a:rPr lang="en-US" sz="1600">
                <a:solidFill>
                  <a:schemeClr val="bg2">
                    <a:lumMod val="90000"/>
                  </a:schemeClr>
                </a:solidFill>
                <a:latin typeface="Montserrat" panose="00000500000000000000" pitchFamily="2" charset="0"/>
              </a:rPr>
              <a:t>Ông Chiu Edition</a:t>
            </a:r>
          </a:p>
        </p:txBody>
      </p:sp>
    </p:spTree>
    <p:extLst>
      <p:ext uri="{BB962C8B-B14F-4D97-AF65-F5344CB8AC3E}">
        <p14:creationId xmlns:p14="http://schemas.microsoft.com/office/powerpoint/2010/main" val="27669548"/>
      </p:ext>
    </p:extLst>
  </p:cSld>
  <p:clrMapOvr>
    <a:masterClrMapping/>
  </p:clrMapOvr>
  <mc:AlternateContent xmlns:mc="http://schemas.openxmlformats.org/markup-compatibility/2006" xmlns:p14="http://schemas.microsoft.com/office/powerpoint/2010/main">
    <mc:Choice Requires="p14">
      <p:transition spd="slow" p14:dur="2000" advTm="2786"/>
    </mc:Choice>
    <mc:Fallback xmlns="">
      <p:transition spd="slow" advTm="278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a:extLst>
            <a:ext uri="{FF2B5EF4-FFF2-40B4-BE49-F238E27FC236}">
              <a16:creationId xmlns:a16="http://schemas.microsoft.com/office/drawing/2014/main" id="{82954EBF-EB7B-9781-F906-BCB5873C6F18}"/>
            </a:ext>
          </a:extLst>
        </p:cNvPr>
        <p:cNvGrpSpPr/>
        <p:nvPr/>
      </p:nvGrpSpPr>
      <p:grpSpPr>
        <a:xfrm>
          <a:off x="0" y="0"/>
          <a:ext cx="0" cy="0"/>
          <a:chOff x="0" y="0"/>
          <a:chExt cx="0" cy="0"/>
        </a:xfrm>
      </p:grpSpPr>
      <p:sp>
        <p:nvSpPr>
          <p:cNvPr id="77" name="Freeform: Shape 76">
            <a:extLst>
              <a:ext uri="{FF2B5EF4-FFF2-40B4-BE49-F238E27FC236}">
                <a16:creationId xmlns:a16="http://schemas.microsoft.com/office/drawing/2014/main" id="{AEBE812A-7131-E27F-A6A0-6DCA6D98C6E1}"/>
              </a:ext>
            </a:extLst>
          </p:cNvPr>
          <p:cNvSpPr/>
          <p:nvPr/>
        </p:nvSpPr>
        <p:spPr>
          <a:xfrm>
            <a:off x="7501183" y="9230391"/>
            <a:ext cx="24716" cy="7057"/>
          </a:xfrm>
          <a:custGeom>
            <a:avLst/>
            <a:gdLst>
              <a:gd name="connsiteX0" fmla="*/ 0 w 24716"/>
              <a:gd name="connsiteY0" fmla="*/ 0 h 7057"/>
              <a:gd name="connsiteX1" fmla="*/ 7436 w 24716"/>
              <a:gd name="connsiteY1" fmla="*/ 880 h 7057"/>
              <a:gd name="connsiteX2" fmla="*/ 24716 w 24716"/>
              <a:gd name="connsiteY2" fmla="*/ 7057 h 7057"/>
              <a:gd name="connsiteX3" fmla="*/ 0 w 24716"/>
              <a:gd name="connsiteY3" fmla="*/ 0 h 7057"/>
            </a:gdLst>
            <a:ahLst/>
            <a:cxnLst>
              <a:cxn ang="0">
                <a:pos x="connsiteX0" y="connsiteY0"/>
              </a:cxn>
              <a:cxn ang="0">
                <a:pos x="connsiteX1" y="connsiteY1"/>
              </a:cxn>
              <a:cxn ang="0">
                <a:pos x="connsiteX2" y="connsiteY2"/>
              </a:cxn>
              <a:cxn ang="0">
                <a:pos x="connsiteX3" y="connsiteY3"/>
              </a:cxn>
            </a:cxnLst>
            <a:rect l="l" t="t" r="r" b="b"/>
            <a:pathLst>
              <a:path w="24716" h="7057">
                <a:moveTo>
                  <a:pt x="0" y="0"/>
                </a:moveTo>
                <a:lnTo>
                  <a:pt x="7436" y="880"/>
                </a:lnTo>
                <a:lnTo>
                  <a:pt x="24716" y="7057"/>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893A3828-86F1-4CDF-167D-0A56946A923A}"/>
              </a:ext>
            </a:extLst>
          </p:cNvPr>
          <p:cNvSpPr/>
          <p:nvPr/>
        </p:nvSpPr>
        <p:spPr>
          <a:xfrm>
            <a:off x="7525899" y="9237448"/>
            <a:ext cx="54570" cy="19508"/>
          </a:xfrm>
          <a:custGeom>
            <a:avLst/>
            <a:gdLst>
              <a:gd name="connsiteX0" fmla="*/ 0 w 54570"/>
              <a:gd name="connsiteY0" fmla="*/ 0 h 19508"/>
              <a:gd name="connsiteX1" fmla="*/ 34253 w 54570"/>
              <a:gd name="connsiteY1" fmla="*/ 9781 h 19508"/>
              <a:gd name="connsiteX2" fmla="*/ 54570 w 54570"/>
              <a:gd name="connsiteY2" fmla="*/ 19508 h 19508"/>
              <a:gd name="connsiteX3" fmla="*/ 0 w 54570"/>
              <a:gd name="connsiteY3" fmla="*/ 0 h 19508"/>
            </a:gdLst>
            <a:ahLst/>
            <a:cxnLst>
              <a:cxn ang="0">
                <a:pos x="connsiteX0" y="connsiteY0"/>
              </a:cxn>
              <a:cxn ang="0">
                <a:pos x="connsiteX1" y="connsiteY1"/>
              </a:cxn>
              <a:cxn ang="0">
                <a:pos x="connsiteX2" y="connsiteY2"/>
              </a:cxn>
              <a:cxn ang="0">
                <a:pos x="connsiteX3" y="connsiteY3"/>
              </a:cxn>
            </a:cxnLst>
            <a:rect l="l" t="t" r="r" b="b"/>
            <a:pathLst>
              <a:path w="54570" h="19508">
                <a:moveTo>
                  <a:pt x="0" y="0"/>
                </a:moveTo>
                <a:lnTo>
                  <a:pt x="34253" y="9781"/>
                </a:lnTo>
                <a:lnTo>
                  <a:pt x="54570" y="19508"/>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BC3AB5A1-879C-3D6F-0925-BC363B8B1E2C}"/>
              </a:ext>
            </a:extLst>
          </p:cNvPr>
          <p:cNvSpPr/>
          <p:nvPr/>
        </p:nvSpPr>
        <p:spPr>
          <a:xfrm>
            <a:off x="7580469" y="9256956"/>
            <a:ext cx="26896" cy="12877"/>
          </a:xfrm>
          <a:custGeom>
            <a:avLst/>
            <a:gdLst>
              <a:gd name="connsiteX0" fmla="*/ 0 w 26896"/>
              <a:gd name="connsiteY0" fmla="*/ 0 h 12877"/>
              <a:gd name="connsiteX1" fmla="*/ 13525 w 26896"/>
              <a:gd name="connsiteY1" fmla="*/ 4835 h 12877"/>
              <a:gd name="connsiteX2" fmla="*/ 26896 w 26896"/>
              <a:gd name="connsiteY2" fmla="*/ 12877 h 12877"/>
              <a:gd name="connsiteX3" fmla="*/ 0 w 26896"/>
              <a:gd name="connsiteY3" fmla="*/ 0 h 12877"/>
            </a:gdLst>
            <a:ahLst/>
            <a:cxnLst>
              <a:cxn ang="0">
                <a:pos x="connsiteX0" y="connsiteY0"/>
              </a:cxn>
              <a:cxn ang="0">
                <a:pos x="connsiteX1" y="connsiteY1"/>
              </a:cxn>
              <a:cxn ang="0">
                <a:pos x="connsiteX2" y="connsiteY2"/>
              </a:cxn>
              <a:cxn ang="0">
                <a:pos x="connsiteX3" y="connsiteY3"/>
              </a:cxn>
            </a:cxnLst>
            <a:rect l="l" t="t" r="r" b="b"/>
            <a:pathLst>
              <a:path w="26896" h="12877">
                <a:moveTo>
                  <a:pt x="0" y="0"/>
                </a:moveTo>
                <a:lnTo>
                  <a:pt x="13525" y="4835"/>
                </a:lnTo>
                <a:lnTo>
                  <a:pt x="26896" y="12877"/>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FAB6A6E8-C56F-1E7F-7BDD-A06A3CF1BC24}"/>
              </a:ext>
            </a:extLst>
          </p:cNvPr>
          <p:cNvSpPr/>
          <p:nvPr/>
        </p:nvSpPr>
        <p:spPr>
          <a:xfrm>
            <a:off x="7499210" y="10302220"/>
            <a:ext cx="52889" cy="31810"/>
          </a:xfrm>
          <a:custGeom>
            <a:avLst/>
            <a:gdLst>
              <a:gd name="connsiteX0" fmla="*/ 0 w 52889"/>
              <a:gd name="connsiteY0" fmla="*/ 0 h 31810"/>
              <a:gd name="connsiteX1" fmla="*/ 20039 w 52889"/>
              <a:gd name="connsiteY1" fmla="*/ 9594 h 31810"/>
              <a:gd name="connsiteX2" fmla="*/ 52889 w 52889"/>
              <a:gd name="connsiteY2" fmla="*/ 31810 h 31810"/>
              <a:gd name="connsiteX3" fmla="*/ 0 w 52889"/>
              <a:gd name="connsiteY3" fmla="*/ 0 h 31810"/>
            </a:gdLst>
            <a:ahLst/>
            <a:cxnLst>
              <a:cxn ang="0">
                <a:pos x="connsiteX0" y="connsiteY0"/>
              </a:cxn>
              <a:cxn ang="0">
                <a:pos x="connsiteX1" y="connsiteY1"/>
              </a:cxn>
              <a:cxn ang="0">
                <a:pos x="connsiteX2" y="connsiteY2"/>
              </a:cxn>
              <a:cxn ang="0">
                <a:pos x="connsiteX3" y="connsiteY3"/>
              </a:cxn>
            </a:cxnLst>
            <a:rect l="l" t="t" r="r" b="b"/>
            <a:pathLst>
              <a:path w="52889" h="31810">
                <a:moveTo>
                  <a:pt x="0" y="0"/>
                </a:moveTo>
                <a:lnTo>
                  <a:pt x="20039" y="9594"/>
                </a:lnTo>
                <a:lnTo>
                  <a:pt x="52889" y="31810"/>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F994B9B1-0EB7-625B-5011-7AEC17A62900}"/>
              </a:ext>
            </a:extLst>
          </p:cNvPr>
          <p:cNvSpPr/>
          <p:nvPr/>
        </p:nvSpPr>
        <p:spPr>
          <a:xfrm>
            <a:off x="5501251" y="6670506"/>
            <a:ext cx="172695" cy="138302"/>
          </a:xfrm>
          <a:custGeom>
            <a:avLst/>
            <a:gdLst>
              <a:gd name="connsiteX0" fmla="*/ 0 w 172695"/>
              <a:gd name="connsiteY0" fmla="*/ 0 h 138302"/>
              <a:gd name="connsiteX1" fmla="*/ 94233 w 172695"/>
              <a:gd name="connsiteY1" fmla="*/ 87865 h 138302"/>
              <a:gd name="connsiteX2" fmla="*/ 172695 w 172695"/>
              <a:gd name="connsiteY2" fmla="*/ 138302 h 138302"/>
              <a:gd name="connsiteX3" fmla="*/ 172694 w 172695"/>
              <a:gd name="connsiteY3" fmla="*/ 138302 h 138302"/>
              <a:gd name="connsiteX4" fmla="*/ 94235 w 172695"/>
              <a:gd name="connsiteY4" fmla="*/ 87867 h 138302"/>
              <a:gd name="connsiteX5" fmla="*/ 0 w 172695"/>
              <a:gd name="connsiteY5" fmla="*/ 0 h 138302"/>
              <a:gd name="connsiteX6" fmla="*/ 0 w 172695"/>
              <a:gd name="connsiteY6" fmla="*/ 0 h 13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695" h="138302">
                <a:moveTo>
                  <a:pt x="0" y="0"/>
                </a:moveTo>
                <a:lnTo>
                  <a:pt x="94233" y="87865"/>
                </a:lnTo>
                <a:lnTo>
                  <a:pt x="172695" y="138302"/>
                </a:lnTo>
                <a:lnTo>
                  <a:pt x="172694" y="138302"/>
                </a:lnTo>
                <a:lnTo>
                  <a:pt x="94235" y="87867"/>
                </a:lnTo>
                <a:cubicBezTo>
                  <a:pt x="62024" y="62820"/>
                  <a:pt x="30576" y="33440"/>
                  <a:pt x="0" y="0"/>
                </a:cubicBez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307BB921-0DE2-A6BD-8C71-937410387A3F}"/>
              </a:ext>
            </a:extLst>
          </p:cNvPr>
          <p:cNvSpPr txBox="1"/>
          <p:nvPr/>
        </p:nvSpPr>
        <p:spPr>
          <a:xfrm>
            <a:off x="2615184" y="279916"/>
            <a:ext cx="8595360" cy="769441"/>
          </a:xfrm>
          <a:prstGeom prst="rect">
            <a:avLst/>
          </a:prstGeom>
          <a:noFill/>
        </p:spPr>
        <p:txBody>
          <a:bodyPr wrap="square" rtlCol="0">
            <a:spAutoFit/>
          </a:bodyPr>
          <a:lstStyle/>
          <a:p>
            <a:r>
              <a:rPr lang="en-US" sz="4400">
                <a:solidFill>
                  <a:schemeClr val="bg1">
                    <a:lumMod val="85000"/>
                  </a:schemeClr>
                </a:solidFill>
                <a:effectLst>
                  <a:outerShdw blurRad="38100" dist="38100" dir="2700000" algn="tl">
                    <a:srgbClr val="000000">
                      <a:alpha val="43137"/>
                    </a:srgbClr>
                  </a:outerShdw>
                </a:effectLst>
                <a:latin typeface="Montserrat" panose="00000500000000000000" pitchFamily="2" charset="0"/>
              </a:rPr>
              <a:t>Thành phố thông minh hả?</a:t>
            </a:r>
          </a:p>
        </p:txBody>
      </p:sp>
      <p:sp>
        <p:nvSpPr>
          <p:cNvPr id="2" name="Rectangle 1">
            <a:extLst>
              <a:ext uri="{FF2B5EF4-FFF2-40B4-BE49-F238E27FC236}">
                <a16:creationId xmlns:a16="http://schemas.microsoft.com/office/drawing/2014/main" id="{9CF080BD-D05B-F290-CCF6-525F889822E8}"/>
              </a:ext>
            </a:extLst>
          </p:cNvPr>
          <p:cNvSpPr/>
          <p:nvPr/>
        </p:nvSpPr>
        <p:spPr>
          <a:xfrm>
            <a:off x="0" y="34673"/>
            <a:ext cx="2114550" cy="6858000"/>
          </a:xfrm>
          <a:prstGeom prst="rect">
            <a:avLst/>
          </a:prstGeom>
          <a:solidFill>
            <a:srgbClr val="121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8B9A91AA-EF54-5CDC-D2E5-632A6497DD52}"/>
              </a:ext>
            </a:extLst>
          </p:cNvPr>
          <p:cNvSpPr/>
          <p:nvPr/>
        </p:nvSpPr>
        <p:spPr>
          <a:xfrm>
            <a:off x="195262" y="664636"/>
            <a:ext cx="1724025" cy="369332"/>
          </a:xfrm>
          <a:prstGeom prst="roundRect">
            <a:avLst/>
          </a:prstGeom>
          <a:solidFill>
            <a:srgbClr val="121212"/>
          </a:solidFill>
          <a:ln>
            <a:solidFill>
              <a:srgbClr val="1A2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50095F0-B095-5AFA-7145-166346EBAD3E}"/>
              </a:ext>
            </a:extLst>
          </p:cNvPr>
          <p:cNvSpPr txBox="1"/>
          <p:nvPr/>
        </p:nvSpPr>
        <p:spPr>
          <a:xfrm>
            <a:off x="295275" y="213980"/>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1. Khái niệm</a:t>
            </a:r>
          </a:p>
        </p:txBody>
      </p:sp>
      <p:sp>
        <p:nvSpPr>
          <p:cNvPr id="24" name="TextBox 23">
            <a:extLst>
              <a:ext uri="{FF2B5EF4-FFF2-40B4-BE49-F238E27FC236}">
                <a16:creationId xmlns:a16="http://schemas.microsoft.com/office/drawing/2014/main" id="{AC12DBB2-1075-6F18-F70B-8B8CF76826F7}"/>
              </a:ext>
            </a:extLst>
          </p:cNvPr>
          <p:cNvSpPr txBox="1"/>
          <p:nvPr/>
        </p:nvSpPr>
        <p:spPr>
          <a:xfrm>
            <a:off x="295274" y="664636"/>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2. Yếu tố</a:t>
            </a:r>
          </a:p>
        </p:txBody>
      </p:sp>
      <p:sp>
        <p:nvSpPr>
          <p:cNvPr id="25" name="TextBox 24">
            <a:extLst>
              <a:ext uri="{FF2B5EF4-FFF2-40B4-BE49-F238E27FC236}">
                <a16:creationId xmlns:a16="http://schemas.microsoft.com/office/drawing/2014/main" id="{51C19CD8-7890-EE0B-1811-4154B46906A5}"/>
              </a:ext>
            </a:extLst>
          </p:cNvPr>
          <p:cNvSpPr txBox="1"/>
          <p:nvPr/>
        </p:nvSpPr>
        <p:spPr>
          <a:xfrm>
            <a:off x="2657546" y="1229514"/>
            <a:ext cx="4052935" cy="830997"/>
          </a:xfrm>
          <a:prstGeom prst="rect">
            <a:avLst/>
          </a:prstGeom>
          <a:noFill/>
        </p:spPr>
        <p:txBody>
          <a:bodyPr wrap="square" rtlCol="0">
            <a:spAutoFit/>
          </a:bodyPr>
          <a:lstStyle/>
          <a:p>
            <a:r>
              <a:rPr lang="en-US" sz="1600">
                <a:solidFill>
                  <a:schemeClr val="bg1">
                    <a:lumMod val="85000"/>
                  </a:schemeClr>
                </a:solidFill>
                <a:latin typeface="Montserrat" panose="00000500000000000000" pitchFamily="2" charset="0"/>
              </a:rPr>
              <a:t>Có vài yếu tố cơ bản để quyết định xem thành phố nào đó có phải là thành phố thông minh hay không.</a:t>
            </a:r>
          </a:p>
        </p:txBody>
      </p:sp>
      <p:sp>
        <p:nvSpPr>
          <p:cNvPr id="28" name="Rectangle: Rounded Corners 27">
            <a:extLst>
              <a:ext uri="{FF2B5EF4-FFF2-40B4-BE49-F238E27FC236}">
                <a16:creationId xmlns:a16="http://schemas.microsoft.com/office/drawing/2014/main" id="{A138422A-7631-766C-F383-D81382FC5546}"/>
              </a:ext>
            </a:extLst>
          </p:cNvPr>
          <p:cNvSpPr/>
          <p:nvPr/>
        </p:nvSpPr>
        <p:spPr>
          <a:xfrm>
            <a:off x="7299256" y="1825703"/>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B5356505-D924-F812-8C0B-E33D089AF022}"/>
              </a:ext>
            </a:extLst>
          </p:cNvPr>
          <p:cNvSpPr/>
          <p:nvPr/>
        </p:nvSpPr>
        <p:spPr>
          <a:xfrm>
            <a:off x="7299256" y="2872968"/>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EA5F1CFA-5BC9-2FFB-845F-3B09EF491777}"/>
              </a:ext>
            </a:extLst>
          </p:cNvPr>
          <p:cNvSpPr/>
          <p:nvPr/>
        </p:nvSpPr>
        <p:spPr>
          <a:xfrm>
            <a:off x="7299255" y="3917519"/>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945DCAA5-D2F7-71DB-1941-7D18ECAA6D9E}"/>
              </a:ext>
            </a:extLst>
          </p:cNvPr>
          <p:cNvSpPr/>
          <p:nvPr/>
        </p:nvSpPr>
        <p:spPr>
          <a:xfrm>
            <a:off x="7299255" y="5015346"/>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city skyline at night&#10;&#10;Description automatically generated">
            <a:extLst>
              <a:ext uri="{FF2B5EF4-FFF2-40B4-BE49-F238E27FC236}">
                <a16:creationId xmlns:a16="http://schemas.microsoft.com/office/drawing/2014/main" id="{C2A1AAB6-F433-7694-9033-F3466FE48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3355" y="3642410"/>
            <a:ext cx="4052935" cy="2701957"/>
          </a:xfrm>
          <a:prstGeom prst="rect">
            <a:avLst/>
          </a:prstGeom>
          <a:effectLst>
            <a:outerShdw blurRad="50800" dist="38100" dir="5400000" algn="t" rotWithShape="0">
              <a:prstClr val="black">
                <a:alpha val="40000"/>
              </a:prstClr>
            </a:outerShdw>
          </a:effectLst>
        </p:spPr>
      </p:pic>
      <p:sp>
        <p:nvSpPr>
          <p:cNvPr id="34" name="Rectangle 33">
            <a:extLst>
              <a:ext uri="{FF2B5EF4-FFF2-40B4-BE49-F238E27FC236}">
                <a16:creationId xmlns:a16="http://schemas.microsoft.com/office/drawing/2014/main" id="{B75DF057-F2FB-95D9-49E0-A5ACBC4F4D37}"/>
              </a:ext>
            </a:extLst>
          </p:cNvPr>
          <p:cNvSpPr/>
          <p:nvPr/>
        </p:nvSpPr>
        <p:spPr>
          <a:xfrm>
            <a:off x="6081098" y="3196133"/>
            <a:ext cx="890016" cy="830997"/>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10AA271-4DBB-433C-6467-D366DE2429FC}"/>
              </a:ext>
            </a:extLst>
          </p:cNvPr>
          <p:cNvSpPr/>
          <p:nvPr/>
        </p:nvSpPr>
        <p:spPr>
          <a:xfrm>
            <a:off x="2235427" y="5854215"/>
            <a:ext cx="890016" cy="830997"/>
          </a:xfrm>
          <a:prstGeom prst="rect">
            <a:avLst/>
          </a:prstGeom>
          <a:solidFill>
            <a:schemeClr val="bg2">
              <a:lumMod val="10000"/>
            </a:schemeClr>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0755D00-DBC6-3335-B1FB-66C9E30A11DF}"/>
              </a:ext>
            </a:extLst>
          </p:cNvPr>
          <p:cNvSpPr txBox="1"/>
          <p:nvPr/>
        </p:nvSpPr>
        <p:spPr>
          <a:xfrm>
            <a:off x="7299255" y="2041597"/>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Công nghệ</a:t>
            </a:r>
          </a:p>
        </p:txBody>
      </p:sp>
      <p:sp>
        <p:nvSpPr>
          <p:cNvPr id="37" name="TextBox 36">
            <a:extLst>
              <a:ext uri="{FF2B5EF4-FFF2-40B4-BE49-F238E27FC236}">
                <a16:creationId xmlns:a16="http://schemas.microsoft.com/office/drawing/2014/main" id="{1C399A68-D9C5-B48A-05BA-2A31E2BE9FC7}"/>
              </a:ext>
            </a:extLst>
          </p:cNvPr>
          <p:cNvSpPr txBox="1"/>
          <p:nvPr/>
        </p:nvSpPr>
        <p:spPr>
          <a:xfrm>
            <a:off x="7299255" y="3071666"/>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Dân cư</a:t>
            </a:r>
          </a:p>
        </p:txBody>
      </p:sp>
      <p:sp>
        <p:nvSpPr>
          <p:cNvPr id="38" name="TextBox 37">
            <a:extLst>
              <a:ext uri="{FF2B5EF4-FFF2-40B4-BE49-F238E27FC236}">
                <a16:creationId xmlns:a16="http://schemas.microsoft.com/office/drawing/2014/main" id="{F583486D-48A7-22C6-9D60-73440D86710B}"/>
              </a:ext>
            </a:extLst>
          </p:cNvPr>
          <p:cNvSpPr txBox="1"/>
          <p:nvPr/>
        </p:nvSpPr>
        <p:spPr>
          <a:xfrm>
            <a:off x="7299255" y="4118931"/>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Kinh tế</a:t>
            </a:r>
          </a:p>
        </p:txBody>
      </p:sp>
      <p:sp>
        <p:nvSpPr>
          <p:cNvPr id="39" name="TextBox 38">
            <a:extLst>
              <a:ext uri="{FF2B5EF4-FFF2-40B4-BE49-F238E27FC236}">
                <a16:creationId xmlns:a16="http://schemas.microsoft.com/office/drawing/2014/main" id="{0401F671-E6E5-2AEC-B91C-23BB52B827B6}"/>
              </a:ext>
            </a:extLst>
          </p:cNvPr>
          <p:cNvSpPr txBox="1"/>
          <p:nvPr/>
        </p:nvSpPr>
        <p:spPr>
          <a:xfrm>
            <a:off x="7336422" y="5215401"/>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Cơ sở vật chất</a:t>
            </a:r>
          </a:p>
        </p:txBody>
      </p:sp>
    </p:spTree>
    <p:extLst>
      <p:ext uri="{BB962C8B-B14F-4D97-AF65-F5344CB8AC3E}">
        <p14:creationId xmlns:p14="http://schemas.microsoft.com/office/powerpoint/2010/main" val="3191039543"/>
      </p:ext>
    </p:extLst>
  </p:cSld>
  <p:clrMapOvr>
    <a:masterClrMapping/>
  </p:clrMapOvr>
  <mc:AlternateContent xmlns:mc="http://schemas.openxmlformats.org/markup-compatibility/2006" xmlns:p159="http://schemas.microsoft.com/office/powerpoint/2015/09/main">
    <mc:Choice Requires="p159">
      <p:transition spd="med" advTm="500">
        <p159:morph option="byObject"/>
      </p:transition>
    </mc:Choice>
    <mc:Fallback xmlns="">
      <p:transition spd="med" advTm="5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a:extLst>
            <a:ext uri="{FF2B5EF4-FFF2-40B4-BE49-F238E27FC236}">
              <a16:creationId xmlns:a16="http://schemas.microsoft.com/office/drawing/2014/main" id="{42F541D1-1BF4-5833-1F57-A9A821C77483}"/>
            </a:ext>
          </a:extLst>
        </p:cNvPr>
        <p:cNvGrpSpPr/>
        <p:nvPr/>
      </p:nvGrpSpPr>
      <p:grpSpPr>
        <a:xfrm>
          <a:off x="0" y="0"/>
          <a:ext cx="0" cy="0"/>
          <a:chOff x="0" y="0"/>
          <a:chExt cx="0" cy="0"/>
        </a:xfrm>
      </p:grpSpPr>
      <p:sp>
        <p:nvSpPr>
          <p:cNvPr id="77" name="Freeform: Shape 76">
            <a:extLst>
              <a:ext uri="{FF2B5EF4-FFF2-40B4-BE49-F238E27FC236}">
                <a16:creationId xmlns:a16="http://schemas.microsoft.com/office/drawing/2014/main" id="{2730917D-35F7-9538-C1E3-56900970C683}"/>
              </a:ext>
            </a:extLst>
          </p:cNvPr>
          <p:cNvSpPr/>
          <p:nvPr/>
        </p:nvSpPr>
        <p:spPr>
          <a:xfrm>
            <a:off x="7501183" y="9230391"/>
            <a:ext cx="24716" cy="7057"/>
          </a:xfrm>
          <a:custGeom>
            <a:avLst/>
            <a:gdLst>
              <a:gd name="connsiteX0" fmla="*/ 0 w 24716"/>
              <a:gd name="connsiteY0" fmla="*/ 0 h 7057"/>
              <a:gd name="connsiteX1" fmla="*/ 7436 w 24716"/>
              <a:gd name="connsiteY1" fmla="*/ 880 h 7057"/>
              <a:gd name="connsiteX2" fmla="*/ 24716 w 24716"/>
              <a:gd name="connsiteY2" fmla="*/ 7057 h 7057"/>
              <a:gd name="connsiteX3" fmla="*/ 0 w 24716"/>
              <a:gd name="connsiteY3" fmla="*/ 0 h 7057"/>
            </a:gdLst>
            <a:ahLst/>
            <a:cxnLst>
              <a:cxn ang="0">
                <a:pos x="connsiteX0" y="connsiteY0"/>
              </a:cxn>
              <a:cxn ang="0">
                <a:pos x="connsiteX1" y="connsiteY1"/>
              </a:cxn>
              <a:cxn ang="0">
                <a:pos x="connsiteX2" y="connsiteY2"/>
              </a:cxn>
              <a:cxn ang="0">
                <a:pos x="connsiteX3" y="connsiteY3"/>
              </a:cxn>
            </a:cxnLst>
            <a:rect l="l" t="t" r="r" b="b"/>
            <a:pathLst>
              <a:path w="24716" h="7057">
                <a:moveTo>
                  <a:pt x="0" y="0"/>
                </a:moveTo>
                <a:lnTo>
                  <a:pt x="7436" y="880"/>
                </a:lnTo>
                <a:lnTo>
                  <a:pt x="24716" y="7057"/>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6FB16C36-A4A9-2310-04FE-5D31615936F2}"/>
              </a:ext>
            </a:extLst>
          </p:cNvPr>
          <p:cNvSpPr/>
          <p:nvPr/>
        </p:nvSpPr>
        <p:spPr>
          <a:xfrm>
            <a:off x="7525899" y="9237448"/>
            <a:ext cx="54570" cy="19508"/>
          </a:xfrm>
          <a:custGeom>
            <a:avLst/>
            <a:gdLst>
              <a:gd name="connsiteX0" fmla="*/ 0 w 54570"/>
              <a:gd name="connsiteY0" fmla="*/ 0 h 19508"/>
              <a:gd name="connsiteX1" fmla="*/ 34253 w 54570"/>
              <a:gd name="connsiteY1" fmla="*/ 9781 h 19508"/>
              <a:gd name="connsiteX2" fmla="*/ 54570 w 54570"/>
              <a:gd name="connsiteY2" fmla="*/ 19508 h 19508"/>
              <a:gd name="connsiteX3" fmla="*/ 0 w 54570"/>
              <a:gd name="connsiteY3" fmla="*/ 0 h 19508"/>
            </a:gdLst>
            <a:ahLst/>
            <a:cxnLst>
              <a:cxn ang="0">
                <a:pos x="connsiteX0" y="connsiteY0"/>
              </a:cxn>
              <a:cxn ang="0">
                <a:pos x="connsiteX1" y="connsiteY1"/>
              </a:cxn>
              <a:cxn ang="0">
                <a:pos x="connsiteX2" y="connsiteY2"/>
              </a:cxn>
              <a:cxn ang="0">
                <a:pos x="connsiteX3" y="connsiteY3"/>
              </a:cxn>
            </a:cxnLst>
            <a:rect l="l" t="t" r="r" b="b"/>
            <a:pathLst>
              <a:path w="54570" h="19508">
                <a:moveTo>
                  <a:pt x="0" y="0"/>
                </a:moveTo>
                <a:lnTo>
                  <a:pt x="34253" y="9781"/>
                </a:lnTo>
                <a:lnTo>
                  <a:pt x="54570" y="19508"/>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03306F9D-1E05-4E29-CA2A-8A0E23379376}"/>
              </a:ext>
            </a:extLst>
          </p:cNvPr>
          <p:cNvSpPr/>
          <p:nvPr/>
        </p:nvSpPr>
        <p:spPr>
          <a:xfrm>
            <a:off x="7580469" y="9256956"/>
            <a:ext cx="26896" cy="12877"/>
          </a:xfrm>
          <a:custGeom>
            <a:avLst/>
            <a:gdLst>
              <a:gd name="connsiteX0" fmla="*/ 0 w 26896"/>
              <a:gd name="connsiteY0" fmla="*/ 0 h 12877"/>
              <a:gd name="connsiteX1" fmla="*/ 13525 w 26896"/>
              <a:gd name="connsiteY1" fmla="*/ 4835 h 12877"/>
              <a:gd name="connsiteX2" fmla="*/ 26896 w 26896"/>
              <a:gd name="connsiteY2" fmla="*/ 12877 h 12877"/>
              <a:gd name="connsiteX3" fmla="*/ 0 w 26896"/>
              <a:gd name="connsiteY3" fmla="*/ 0 h 12877"/>
            </a:gdLst>
            <a:ahLst/>
            <a:cxnLst>
              <a:cxn ang="0">
                <a:pos x="connsiteX0" y="connsiteY0"/>
              </a:cxn>
              <a:cxn ang="0">
                <a:pos x="connsiteX1" y="connsiteY1"/>
              </a:cxn>
              <a:cxn ang="0">
                <a:pos x="connsiteX2" y="connsiteY2"/>
              </a:cxn>
              <a:cxn ang="0">
                <a:pos x="connsiteX3" y="connsiteY3"/>
              </a:cxn>
            </a:cxnLst>
            <a:rect l="l" t="t" r="r" b="b"/>
            <a:pathLst>
              <a:path w="26896" h="12877">
                <a:moveTo>
                  <a:pt x="0" y="0"/>
                </a:moveTo>
                <a:lnTo>
                  <a:pt x="13525" y="4835"/>
                </a:lnTo>
                <a:lnTo>
                  <a:pt x="26896" y="12877"/>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9DD85DDD-11B2-B7EA-CEAD-76AC1661A5BF}"/>
              </a:ext>
            </a:extLst>
          </p:cNvPr>
          <p:cNvSpPr/>
          <p:nvPr/>
        </p:nvSpPr>
        <p:spPr>
          <a:xfrm>
            <a:off x="7499210" y="10302220"/>
            <a:ext cx="52889" cy="31810"/>
          </a:xfrm>
          <a:custGeom>
            <a:avLst/>
            <a:gdLst>
              <a:gd name="connsiteX0" fmla="*/ 0 w 52889"/>
              <a:gd name="connsiteY0" fmla="*/ 0 h 31810"/>
              <a:gd name="connsiteX1" fmla="*/ 20039 w 52889"/>
              <a:gd name="connsiteY1" fmla="*/ 9594 h 31810"/>
              <a:gd name="connsiteX2" fmla="*/ 52889 w 52889"/>
              <a:gd name="connsiteY2" fmla="*/ 31810 h 31810"/>
              <a:gd name="connsiteX3" fmla="*/ 0 w 52889"/>
              <a:gd name="connsiteY3" fmla="*/ 0 h 31810"/>
            </a:gdLst>
            <a:ahLst/>
            <a:cxnLst>
              <a:cxn ang="0">
                <a:pos x="connsiteX0" y="connsiteY0"/>
              </a:cxn>
              <a:cxn ang="0">
                <a:pos x="connsiteX1" y="connsiteY1"/>
              </a:cxn>
              <a:cxn ang="0">
                <a:pos x="connsiteX2" y="connsiteY2"/>
              </a:cxn>
              <a:cxn ang="0">
                <a:pos x="connsiteX3" y="connsiteY3"/>
              </a:cxn>
            </a:cxnLst>
            <a:rect l="l" t="t" r="r" b="b"/>
            <a:pathLst>
              <a:path w="52889" h="31810">
                <a:moveTo>
                  <a:pt x="0" y="0"/>
                </a:moveTo>
                <a:lnTo>
                  <a:pt x="20039" y="9594"/>
                </a:lnTo>
                <a:lnTo>
                  <a:pt x="52889" y="31810"/>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CFE55AC0-318E-BAE4-82BC-698914356A66}"/>
              </a:ext>
            </a:extLst>
          </p:cNvPr>
          <p:cNvSpPr/>
          <p:nvPr/>
        </p:nvSpPr>
        <p:spPr>
          <a:xfrm>
            <a:off x="5501251" y="6670506"/>
            <a:ext cx="172695" cy="138302"/>
          </a:xfrm>
          <a:custGeom>
            <a:avLst/>
            <a:gdLst>
              <a:gd name="connsiteX0" fmla="*/ 0 w 172695"/>
              <a:gd name="connsiteY0" fmla="*/ 0 h 138302"/>
              <a:gd name="connsiteX1" fmla="*/ 94233 w 172695"/>
              <a:gd name="connsiteY1" fmla="*/ 87865 h 138302"/>
              <a:gd name="connsiteX2" fmla="*/ 172695 w 172695"/>
              <a:gd name="connsiteY2" fmla="*/ 138302 h 138302"/>
              <a:gd name="connsiteX3" fmla="*/ 172694 w 172695"/>
              <a:gd name="connsiteY3" fmla="*/ 138302 h 138302"/>
              <a:gd name="connsiteX4" fmla="*/ 94235 w 172695"/>
              <a:gd name="connsiteY4" fmla="*/ 87867 h 138302"/>
              <a:gd name="connsiteX5" fmla="*/ 0 w 172695"/>
              <a:gd name="connsiteY5" fmla="*/ 0 h 138302"/>
              <a:gd name="connsiteX6" fmla="*/ 0 w 172695"/>
              <a:gd name="connsiteY6" fmla="*/ 0 h 13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695" h="138302">
                <a:moveTo>
                  <a:pt x="0" y="0"/>
                </a:moveTo>
                <a:lnTo>
                  <a:pt x="94233" y="87865"/>
                </a:lnTo>
                <a:lnTo>
                  <a:pt x="172695" y="138302"/>
                </a:lnTo>
                <a:lnTo>
                  <a:pt x="172694" y="138302"/>
                </a:lnTo>
                <a:lnTo>
                  <a:pt x="94235" y="87867"/>
                </a:lnTo>
                <a:cubicBezTo>
                  <a:pt x="62024" y="62820"/>
                  <a:pt x="30576" y="33440"/>
                  <a:pt x="0" y="0"/>
                </a:cubicBez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0C3715BA-61D1-D257-1EA2-A84B6BEEC598}"/>
              </a:ext>
            </a:extLst>
          </p:cNvPr>
          <p:cNvSpPr txBox="1"/>
          <p:nvPr/>
        </p:nvSpPr>
        <p:spPr>
          <a:xfrm>
            <a:off x="2615184" y="279916"/>
            <a:ext cx="8595360" cy="769441"/>
          </a:xfrm>
          <a:prstGeom prst="rect">
            <a:avLst/>
          </a:prstGeom>
          <a:noFill/>
        </p:spPr>
        <p:txBody>
          <a:bodyPr wrap="square" rtlCol="0">
            <a:spAutoFit/>
          </a:bodyPr>
          <a:lstStyle/>
          <a:p>
            <a:r>
              <a:rPr lang="en-US" sz="4400">
                <a:solidFill>
                  <a:schemeClr val="bg1">
                    <a:lumMod val="85000"/>
                  </a:schemeClr>
                </a:solidFill>
                <a:effectLst>
                  <a:outerShdw blurRad="38100" dist="38100" dir="2700000" algn="tl">
                    <a:srgbClr val="000000">
                      <a:alpha val="43137"/>
                    </a:srgbClr>
                  </a:outerShdw>
                </a:effectLst>
                <a:latin typeface="Montserrat" panose="00000500000000000000" pitchFamily="2" charset="0"/>
              </a:rPr>
              <a:t>Thành phố thông minh hả?</a:t>
            </a:r>
          </a:p>
        </p:txBody>
      </p:sp>
      <p:sp>
        <p:nvSpPr>
          <p:cNvPr id="2" name="Rectangle 1">
            <a:extLst>
              <a:ext uri="{FF2B5EF4-FFF2-40B4-BE49-F238E27FC236}">
                <a16:creationId xmlns:a16="http://schemas.microsoft.com/office/drawing/2014/main" id="{08B47C41-AB61-CD8F-C0BD-79FF756FC6DC}"/>
              </a:ext>
            </a:extLst>
          </p:cNvPr>
          <p:cNvSpPr/>
          <p:nvPr/>
        </p:nvSpPr>
        <p:spPr>
          <a:xfrm>
            <a:off x="0" y="34673"/>
            <a:ext cx="2114550" cy="6858000"/>
          </a:xfrm>
          <a:prstGeom prst="rect">
            <a:avLst/>
          </a:prstGeom>
          <a:solidFill>
            <a:srgbClr val="121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F713DF79-3154-C856-F955-8E4127576996}"/>
              </a:ext>
            </a:extLst>
          </p:cNvPr>
          <p:cNvSpPr/>
          <p:nvPr/>
        </p:nvSpPr>
        <p:spPr>
          <a:xfrm>
            <a:off x="195262" y="664636"/>
            <a:ext cx="1724025" cy="369332"/>
          </a:xfrm>
          <a:prstGeom prst="roundRect">
            <a:avLst/>
          </a:prstGeom>
          <a:solidFill>
            <a:srgbClr val="121212"/>
          </a:solidFill>
          <a:ln>
            <a:solidFill>
              <a:srgbClr val="1A2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591F9D1-8802-E87E-7B9C-2E560E619F78}"/>
              </a:ext>
            </a:extLst>
          </p:cNvPr>
          <p:cNvSpPr txBox="1"/>
          <p:nvPr/>
        </p:nvSpPr>
        <p:spPr>
          <a:xfrm>
            <a:off x="295275" y="213980"/>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1. Khái niệm</a:t>
            </a:r>
          </a:p>
        </p:txBody>
      </p:sp>
      <p:pic>
        <p:nvPicPr>
          <p:cNvPr id="6" name="Graphic 5" descr="Close outline">
            <a:extLst>
              <a:ext uri="{FF2B5EF4-FFF2-40B4-BE49-F238E27FC236}">
                <a16:creationId xmlns:a16="http://schemas.microsoft.com/office/drawing/2014/main" id="{5EF252B6-8CBD-E564-2C01-B72136A670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511855" y="1156834"/>
            <a:ext cx="369332" cy="369332"/>
          </a:xfrm>
          <a:prstGeom prst="rect">
            <a:avLst/>
          </a:prstGeom>
        </p:spPr>
      </p:pic>
      <p:sp>
        <p:nvSpPr>
          <p:cNvPr id="24" name="TextBox 23">
            <a:extLst>
              <a:ext uri="{FF2B5EF4-FFF2-40B4-BE49-F238E27FC236}">
                <a16:creationId xmlns:a16="http://schemas.microsoft.com/office/drawing/2014/main" id="{DD7F406F-ACE9-84EE-BADD-CB1E5FAA6F36}"/>
              </a:ext>
            </a:extLst>
          </p:cNvPr>
          <p:cNvSpPr txBox="1"/>
          <p:nvPr/>
        </p:nvSpPr>
        <p:spPr>
          <a:xfrm>
            <a:off x="295274" y="664636"/>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2. Yếu tố</a:t>
            </a:r>
          </a:p>
        </p:txBody>
      </p:sp>
      <p:sp>
        <p:nvSpPr>
          <p:cNvPr id="25" name="TextBox 24">
            <a:extLst>
              <a:ext uri="{FF2B5EF4-FFF2-40B4-BE49-F238E27FC236}">
                <a16:creationId xmlns:a16="http://schemas.microsoft.com/office/drawing/2014/main" id="{D345B39E-97A0-8F87-335B-7983B178EF34}"/>
              </a:ext>
            </a:extLst>
          </p:cNvPr>
          <p:cNvSpPr txBox="1"/>
          <p:nvPr/>
        </p:nvSpPr>
        <p:spPr>
          <a:xfrm>
            <a:off x="2657546" y="1229514"/>
            <a:ext cx="4052935" cy="830997"/>
          </a:xfrm>
          <a:prstGeom prst="rect">
            <a:avLst/>
          </a:prstGeom>
          <a:noFill/>
        </p:spPr>
        <p:txBody>
          <a:bodyPr wrap="square" rtlCol="0">
            <a:spAutoFit/>
          </a:bodyPr>
          <a:lstStyle/>
          <a:p>
            <a:r>
              <a:rPr lang="en-US" sz="1600">
                <a:solidFill>
                  <a:schemeClr val="bg1">
                    <a:lumMod val="85000"/>
                  </a:schemeClr>
                </a:solidFill>
                <a:latin typeface="Montserrat" panose="00000500000000000000" pitchFamily="2" charset="0"/>
              </a:rPr>
              <a:t>Có vài yếu tố cơ bản để quyết định xem thành phố nào đó có phải là thành phố thông minh hay không.</a:t>
            </a:r>
          </a:p>
        </p:txBody>
      </p:sp>
      <p:sp>
        <p:nvSpPr>
          <p:cNvPr id="28" name="Rectangle: Rounded Corners 27">
            <a:extLst>
              <a:ext uri="{FF2B5EF4-FFF2-40B4-BE49-F238E27FC236}">
                <a16:creationId xmlns:a16="http://schemas.microsoft.com/office/drawing/2014/main" id="{4F690D37-80BF-D79A-29CB-8667755FE825}"/>
              </a:ext>
            </a:extLst>
          </p:cNvPr>
          <p:cNvSpPr/>
          <p:nvPr/>
        </p:nvSpPr>
        <p:spPr>
          <a:xfrm>
            <a:off x="7299256" y="1825703"/>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37E1C19B-EB83-5AD3-8BBF-F54B210B249E}"/>
              </a:ext>
            </a:extLst>
          </p:cNvPr>
          <p:cNvSpPr/>
          <p:nvPr/>
        </p:nvSpPr>
        <p:spPr>
          <a:xfrm>
            <a:off x="7299255" y="5015346"/>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city skyline at night&#10;&#10;Description automatically generated">
            <a:extLst>
              <a:ext uri="{FF2B5EF4-FFF2-40B4-BE49-F238E27FC236}">
                <a16:creationId xmlns:a16="http://schemas.microsoft.com/office/drawing/2014/main" id="{19949B51-7416-6FB7-B098-961E2B978D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3355" y="3642410"/>
            <a:ext cx="4052935" cy="2701957"/>
          </a:xfrm>
          <a:prstGeom prst="rect">
            <a:avLst/>
          </a:prstGeom>
          <a:effectLst>
            <a:outerShdw blurRad="50800" dist="38100" dir="5400000" algn="t" rotWithShape="0">
              <a:prstClr val="black">
                <a:alpha val="40000"/>
              </a:prstClr>
            </a:outerShdw>
          </a:effectLst>
        </p:spPr>
      </p:pic>
      <p:sp>
        <p:nvSpPr>
          <p:cNvPr id="34" name="Rectangle 33">
            <a:extLst>
              <a:ext uri="{FF2B5EF4-FFF2-40B4-BE49-F238E27FC236}">
                <a16:creationId xmlns:a16="http://schemas.microsoft.com/office/drawing/2014/main" id="{F12DADE7-61CF-4E1B-A2F5-5A6E50F170CD}"/>
              </a:ext>
            </a:extLst>
          </p:cNvPr>
          <p:cNvSpPr/>
          <p:nvPr/>
        </p:nvSpPr>
        <p:spPr>
          <a:xfrm>
            <a:off x="6081098" y="3196133"/>
            <a:ext cx="890016" cy="830997"/>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B91837D-6DFB-AE87-1A84-A70FB6713985}"/>
              </a:ext>
            </a:extLst>
          </p:cNvPr>
          <p:cNvSpPr/>
          <p:nvPr/>
        </p:nvSpPr>
        <p:spPr>
          <a:xfrm>
            <a:off x="2235427" y="5854215"/>
            <a:ext cx="890016" cy="830997"/>
          </a:xfrm>
          <a:prstGeom prst="rect">
            <a:avLst/>
          </a:prstGeom>
          <a:solidFill>
            <a:schemeClr val="bg2">
              <a:lumMod val="10000"/>
            </a:schemeClr>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B96EAAB-B3A1-CBA1-87BB-154C3D03266D}"/>
              </a:ext>
            </a:extLst>
          </p:cNvPr>
          <p:cNvSpPr txBox="1"/>
          <p:nvPr/>
        </p:nvSpPr>
        <p:spPr>
          <a:xfrm>
            <a:off x="7299255" y="2041597"/>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Công nghệ</a:t>
            </a:r>
          </a:p>
        </p:txBody>
      </p:sp>
      <p:sp>
        <p:nvSpPr>
          <p:cNvPr id="39" name="TextBox 38">
            <a:extLst>
              <a:ext uri="{FF2B5EF4-FFF2-40B4-BE49-F238E27FC236}">
                <a16:creationId xmlns:a16="http://schemas.microsoft.com/office/drawing/2014/main" id="{D0442A77-A9F7-8B56-CA3B-941F1499918C}"/>
              </a:ext>
            </a:extLst>
          </p:cNvPr>
          <p:cNvSpPr txBox="1"/>
          <p:nvPr/>
        </p:nvSpPr>
        <p:spPr>
          <a:xfrm>
            <a:off x="7336422" y="5215401"/>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Cơ sở vật chất</a:t>
            </a:r>
          </a:p>
        </p:txBody>
      </p:sp>
      <p:sp>
        <p:nvSpPr>
          <p:cNvPr id="29" name="Rectangle: Rounded Corners 28">
            <a:extLst>
              <a:ext uri="{FF2B5EF4-FFF2-40B4-BE49-F238E27FC236}">
                <a16:creationId xmlns:a16="http://schemas.microsoft.com/office/drawing/2014/main" id="{3E8D5A87-677A-35AD-1EA5-42D7526312CB}"/>
              </a:ext>
            </a:extLst>
          </p:cNvPr>
          <p:cNvSpPr/>
          <p:nvPr/>
        </p:nvSpPr>
        <p:spPr>
          <a:xfrm>
            <a:off x="2593356" y="1156833"/>
            <a:ext cx="4531739" cy="5187533"/>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5A2AD323-8B6F-ADD0-99BC-E3BEF5D73950}"/>
              </a:ext>
            </a:extLst>
          </p:cNvPr>
          <p:cNvSpPr txBox="1"/>
          <p:nvPr/>
        </p:nvSpPr>
        <p:spPr>
          <a:xfrm>
            <a:off x="2737921" y="1367322"/>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Dân cư</a:t>
            </a:r>
          </a:p>
        </p:txBody>
      </p:sp>
      <p:sp>
        <p:nvSpPr>
          <p:cNvPr id="8" name="TextBox 7">
            <a:extLst>
              <a:ext uri="{FF2B5EF4-FFF2-40B4-BE49-F238E27FC236}">
                <a16:creationId xmlns:a16="http://schemas.microsoft.com/office/drawing/2014/main" id="{48DC95CF-ACFD-DE1E-151A-FC254F9FD7F7}"/>
              </a:ext>
            </a:extLst>
          </p:cNvPr>
          <p:cNvSpPr txBox="1"/>
          <p:nvPr/>
        </p:nvSpPr>
        <p:spPr>
          <a:xfrm>
            <a:off x="2854700" y="2256316"/>
            <a:ext cx="3423981"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85000"/>
                  </a:schemeClr>
                </a:solidFill>
                <a:latin typeface="Montserrat" panose="00000500000000000000" pitchFamily="2" charset="0"/>
              </a:rPr>
              <a:t>Có khả năng giám sát, tham gia phối hợp quản lý thành phố</a:t>
            </a:r>
          </a:p>
        </p:txBody>
      </p:sp>
      <p:sp>
        <p:nvSpPr>
          <p:cNvPr id="11" name="TextBox 10">
            <a:extLst>
              <a:ext uri="{FF2B5EF4-FFF2-40B4-BE49-F238E27FC236}">
                <a16:creationId xmlns:a16="http://schemas.microsoft.com/office/drawing/2014/main" id="{F729E6F9-0677-BFFF-9EE4-1D9705389A7D}"/>
              </a:ext>
            </a:extLst>
          </p:cNvPr>
          <p:cNvSpPr txBox="1"/>
          <p:nvPr/>
        </p:nvSpPr>
        <p:spPr>
          <a:xfrm>
            <a:off x="3404266" y="1752936"/>
            <a:ext cx="4896464" cy="338554"/>
          </a:xfrm>
          <a:prstGeom prst="rect">
            <a:avLst/>
          </a:prstGeom>
          <a:noFill/>
        </p:spPr>
        <p:txBody>
          <a:bodyPr wrap="square" rtlCol="0">
            <a:spAutoFit/>
          </a:bodyPr>
          <a:lstStyle/>
          <a:p>
            <a:r>
              <a:rPr lang="en-US" sz="1600">
                <a:solidFill>
                  <a:schemeClr val="bg1">
                    <a:lumMod val="50000"/>
                  </a:schemeClr>
                </a:solidFill>
                <a:latin typeface="Montserrat" panose="00000500000000000000" pitchFamily="2" charset="0"/>
              </a:rPr>
              <a:t>Công dân thành phố cần:</a:t>
            </a:r>
          </a:p>
        </p:txBody>
      </p:sp>
      <p:sp>
        <p:nvSpPr>
          <p:cNvPr id="12" name="TextBox 11">
            <a:extLst>
              <a:ext uri="{FF2B5EF4-FFF2-40B4-BE49-F238E27FC236}">
                <a16:creationId xmlns:a16="http://schemas.microsoft.com/office/drawing/2014/main" id="{519D77B2-E7E2-E860-3652-FDBD404A04B5}"/>
              </a:ext>
            </a:extLst>
          </p:cNvPr>
          <p:cNvSpPr txBox="1"/>
          <p:nvPr/>
        </p:nvSpPr>
        <p:spPr>
          <a:xfrm>
            <a:off x="2812663" y="3154348"/>
            <a:ext cx="3694627"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85000"/>
                  </a:schemeClr>
                </a:solidFill>
                <a:latin typeface="Montserrat" panose="00000500000000000000" pitchFamily="2" charset="0"/>
              </a:rPr>
              <a:t>Chấp hành nghiêm túc pháp luật, nội quy của thành phố</a:t>
            </a:r>
          </a:p>
        </p:txBody>
      </p:sp>
      <p:sp>
        <p:nvSpPr>
          <p:cNvPr id="13" name="TextBox 12">
            <a:extLst>
              <a:ext uri="{FF2B5EF4-FFF2-40B4-BE49-F238E27FC236}">
                <a16:creationId xmlns:a16="http://schemas.microsoft.com/office/drawing/2014/main" id="{AB01E173-390A-A6A5-54AB-694C4A9B93AF}"/>
              </a:ext>
            </a:extLst>
          </p:cNvPr>
          <p:cNvSpPr txBox="1"/>
          <p:nvPr/>
        </p:nvSpPr>
        <p:spPr>
          <a:xfrm>
            <a:off x="2822461" y="4109369"/>
            <a:ext cx="3622300" cy="369332"/>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85000"/>
                  </a:schemeClr>
                </a:solidFill>
                <a:latin typeface="Montserrat" panose="00000500000000000000" pitchFamily="2" charset="0"/>
              </a:rPr>
              <a:t>Văn minh, lịch sự</a:t>
            </a:r>
          </a:p>
        </p:txBody>
      </p:sp>
      <p:sp>
        <p:nvSpPr>
          <p:cNvPr id="14" name="TextBox 13">
            <a:extLst>
              <a:ext uri="{FF2B5EF4-FFF2-40B4-BE49-F238E27FC236}">
                <a16:creationId xmlns:a16="http://schemas.microsoft.com/office/drawing/2014/main" id="{440739DD-3659-32A3-2BD1-F2EB089E7506}"/>
              </a:ext>
            </a:extLst>
          </p:cNvPr>
          <p:cNvSpPr txBox="1"/>
          <p:nvPr/>
        </p:nvSpPr>
        <p:spPr>
          <a:xfrm>
            <a:off x="2812663" y="4607509"/>
            <a:ext cx="4312432" cy="369332"/>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85000"/>
                  </a:schemeClr>
                </a:solidFill>
                <a:latin typeface="Montserrat" panose="00000500000000000000" pitchFamily="2" charset="0"/>
              </a:rPr>
              <a:t>Có ý thức bảo vệ môi trường</a:t>
            </a:r>
          </a:p>
        </p:txBody>
      </p:sp>
      <p:sp>
        <p:nvSpPr>
          <p:cNvPr id="30" name="Rectangle: Rounded Corners 29">
            <a:extLst>
              <a:ext uri="{FF2B5EF4-FFF2-40B4-BE49-F238E27FC236}">
                <a16:creationId xmlns:a16="http://schemas.microsoft.com/office/drawing/2014/main" id="{84DD0F41-B06F-EABA-ECCB-7C4AD0B83849}"/>
              </a:ext>
            </a:extLst>
          </p:cNvPr>
          <p:cNvSpPr/>
          <p:nvPr/>
        </p:nvSpPr>
        <p:spPr>
          <a:xfrm>
            <a:off x="7299256" y="1156832"/>
            <a:ext cx="4312432" cy="5187533"/>
          </a:xfrm>
          <a:prstGeom prst="roundRect">
            <a:avLst>
              <a:gd name="adj" fmla="val 4764"/>
            </a:avLst>
          </a:prstGeom>
          <a:solidFill>
            <a:schemeClr val="tx1">
              <a:lumMod val="85000"/>
              <a:lumOff val="1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36330C7B-0279-F054-15B0-308DF45655C5}"/>
              </a:ext>
            </a:extLst>
          </p:cNvPr>
          <p:cNvSpPr txBox="1"/>
          <p:nvPr/>
        </p:nvSpPr>
        <p:spPr>
          <a:xfrm>
            <a:off x="7336422" y="1317187"/>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Kinh tế</a:t>
            </a:r>
          </a:p>
        </p:txBody>
      </p:sp>
      <p:sp>
        <p:nvSpPr>
          <p:cNvPr id="21" name="TextBox 20">
            <a:extLst>
              <a:ext uri="{FF2B5EF4-FFF2-40B4-BE49-F238E27FC236}">
                <a16:creationId xmlns:a16="http://schemas.microsoft.com/office/drawing/2014/main" id="{22797800-6875-E999-4D55-10FC7D401093}"/>
              </a:ext>
            </a:extLst>
          </p:cNvPr>
          <p:cNvSpPr txBox="1"/>
          <p:nvPr/>
        </p:nvSpPr>
        <p:spPr>
          <a:xfrm>
            <a:off x="7823809" y="1751092"/>
            <a:ext cx="4896464" cy="338554"/>
          </a:xfrm>
          <a:prstGeom prst="rect">
            <a:avLst/>
          </a:prstGeom>
          <a:noFill/>
        </p:spPr>
        <p:txBody>
          <a:bodyPr wrap="square" rtlCol="0">
            <a:spAutoFit/>
          </a:bodyPr>
          <a:lstStyle/>
          <a:p>
            <a:r>
              <a:rPr lang="en-US" sz="1600">
                <a:solidFill>
                  <a:schemeClr val="bg1">
                    <a:lumMod val="50000"/>
                  </a:schemeClr>
                </a:solidFill>
                <a:latin typeface="Montserrat" panose="00000500000000000000" pitchFamily="2" charset="0"/>
              </a:rPr>
              <a:t>Thành phố cần đáp ứng được:</a:t>
            </a:r>
          </a:p>
        </p:txBody>
      </p:sp>
      <p:sp>
        <p:nvSpPr>
          <p:cNvPr id="23" name="TextBox 22">
            <a:extLst>
              <a:ext uri="{FF2B5EF4-FFF2-40B4-BE49-F238E27FC236}">
                <a16:creationId xmlns:a16="http://schemas.microsoft.com/office/drawing/2014/main" id="{069FE4A7-976F-5EA5-590B-52A248AFE0D7}"/>
              </a:ext>
            </a:extLst>
          </p:cNvPr>
          <p:cNvSpPr txBox="1"/>
          <p:nvPr/>
        </p:nvSpPr>
        <p:spPr>
          <a:xfrm>
            <a:off x="7615081" y="2219484"/>
            <a:ext cx="3423981" cy="646331"/>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85000"/>
                  </a:schemeClr>
                </a:solidFill>
                <a:latin typeface="Montserrat" panose="00000500000000000000" pitchFamily="2" charset="0"/>
              </a:rPr>
              <a:t>Nền kinh tế thông minh, bền vững</a:t>
            </a:r>
          </a:p>
        </p:txBody>
      </p:sp>
      <p:sp>
        <p:nvSpPr>
          <p:cNvPr id="26" name="TextBox 25">
            <a:extLst>
              <a:ext uri="{FF2B5EF4-FFF2-40B4-BE49-F238E27FC236}">
                <a16:creationId xmlns:a16="http://schemas.microsoft.com/office/drawing/2014/main" id="{889F8E9E-48F9-E987-2AE1-52BBB5BC5A7D}"/>
              </a:ext>
            </a:extLst>
          </p:cNvPr>
          <p:cNvSpPr txBox="1"/>
          <p:nvPr/>
        </p:nvSpPr>
        <p:spPr>
          <a:xfrm>
            <a:off x="7568466" y="2897561"/>
            <a:ext cx="3423981" cy="646331"/>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85000"/>
                  </a:schemeClr>
                </a:solidFill>
                <a:latin typeface="Montserrat" panose="00000500000000000000" pitchFamily="2" charset="0"/>
              </a:rPr>
              <a:t>Nguồn nhân lực dồi dào, có tay nghề cao</a:t>
            </a:r>
          </a:p>
        </p:txBody>
      </p:sp>
      <p:sp>
        <p:nvSpPr>
          <p:cNvPr id="5" name="TextBox 4">
            <a:extLst>
              <a:ext uri="{FF2B5EF4-FFF2-40B4-BE49-F238E27FC236}">
                <a16:creationId xmlns:a16="http://schemas.microsoft.com/office/drawing/2014/main" id="{292A5993-51F4-3A52-0569-A60A16A6F08E}"/>
              </a:ext>
            </a:extLst>
          </p:cNvPr>
          <p:cNvSpPr txBox="1"/>
          <p:nvPr/>
        </p:nvSpPr>
        <p:spPr>
          <a:xfrm>
            <a:off x="7593917" y="3669613"/>
            <a:ext cx="3423981" cy="646331"/>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85000"/>
                  </a:schemeClr>
                </a:solidFill>
                <a:latin typeface="Montserrat" panose="00000500000000000000" pitchFamily="2" charset="0"/>
              </a:rPr>
              <a:t>Tối ưu hoá khả năng tăng trưởng kinh tế</a:t>
            </a:r>
          </a:p>
        </p:txBody>
      </p:sp>
    </p:spTree>
    <p:extLst>
      <p:ext uri="{BB962C8B-B14F-4D97-AF65-F5344CB8AC3E}">
        <p14:creationId xmlns:p14="http://schemas.microsoft.com/office/powerpoint/2010/main" val="24898694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a:extLst>
            <a:ext uri="{FF2B5EF4-FFF2-40B4-BE49-F238E27FC236}">
              <a16:creationId xmlns:a16="http://schemas.microsoft.com/office/drawing/2014/main" id="{A7D41681-F35C-612A-D372-1815A2370C0A}"/>
            </a:ext>
          </a:extLst>
        </p:cNvPr>
        <p:cNvGrpSpPr/>
        <p:nvPr/>
      </p:nvGrpSpPr>
      <p:grpSpPr>
        <a:xfrm>
          <a:off x="0" y="0"/>
          <a:ext cx="0" cy="0"/>
          <a:chOff x="0" y="0"/>
          <a:chExt cx="0" cy="0"/>
        </a:xfrm>
      </p:grpSpPr>
      <p:sp>
        <p:nvSpPr>
          <p:cNvPr id="77" name="Freeform: Shape 76">
            <a:extLst>
              <a:ext uri="{FF2B5EF4-FFF2-40B4-BE49-F238E27FC236}">
                <a16:creationId xmlns:a16="http://schemas.microsoft.com/office/drawing/2014/main" id="{4315129C-6D6A-A01D-B58C-3D8D0A15E1A9}"/>
              </a:ext>
            </a:extLst>
          </p:cNvPr>
          <p:cNvSpPr/>
          <p:nvPr/>
        </p:nvSpPr>
        <p:spPr>
          <a:xfrm>
            <a:off x="7501183" y="9230391"/>
            <a:ext cx="24716" cy="7057"/>
          </a:xfrm>
          <a:custGeom>
            <a:avLst/>
            <a:gdLst>
              <a:gd name="connsiteX0" fmla="*/ 0 w 24716"/>
              <a:gd name="connsiteY0" fmla="*/ 0 h 7057"/>
              <a:gd name="connsiteX1" fmla="*/ 7436 w 24716"/>
              <a:gd name="connsiteY1" fmla="*/ 880 h 7057"/>
              <a:gd name="connsiteX2" fmla="*/ 24716 w 24716"/>
              <a:gd name="connsiteY2" fmla="*/ 7057 h 7057"/>
              <a:gd name="connsiteX3" fmla="*/ 0 w 24716"/>
              <a:gd name="connsiteY3" fmla="*/ 0 h 7057"/>
            </a:gdLst>
            <a:ahLst/>
            <a:cxnLst>
              <a:cxn ang="0">
                <a:pos x="connsiteX0" y="connsiteY0"/>
              </a:cxn>
              <a:cxn ang="0">
                <a:pos x="connsiteX1" y="connsiteY1"/>
              </a:cxn>
              <a:cxn ang="0">
                <a:pos x="connsiteX2" y="connsiteY2"/>
              </a:cxn>
              <a:cxn ang="0">
                <a:pos x="connsiteX3" y="connsiteY3"/>
              </a:cxn>
            </a:cxnLst>
            <a:rect l="l" t="t" r="r" b="b"/>
            <a:pathLst>
              <a:path w="24716" h="7057">
                <a:moveTo>
                  <a:pt x="0" y="0"/>
                </a:moveTo>
                <a:lnTo>
                  <a:pt x="7436" y="880"/>
                </a:lnTo>
                <a:lnTo>
                  <a:pt x="24716" y="7057"/>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658B2C21-DD84-22B8-FF8C-0C6C4683D648}"/>
              </a:ext>
            </a:extLst>
          </p:cNvPr>
          <p:cNvSpPr/>
          <p:nvPr/>
        </p:nvSpPr>
        <p:spPr>
          <a:xfrm>
            <a:off x="7525899" y="9237448"/>
            <a:ext cx="54570" cy="19508"/>
          </a:xfrm>
          <a:custGeom>
            <a:avLst/>
            <a:gdLst>
              <a:gd name="connsiteX0" fmla="*/ 0 w 54570"/>
              <a:gd name="connsiteY0" fmla="*/ 0 h 19508"/>
              <a:gd name="connsiteX1" fmla="*/ 34253 w 54570"/>
              <a:gd name="connsiteY1" fmla="*/ 9781 h 19508"/>
              <a:gd name="connsiteX2" fmla="*/ 54570 w 54570"/>
              <a:gd name="connsiteY2" fmla="*/ 19508 h 19508"/>
              <a:gd name="connsiteX3" fmla="*/ 0 w 54570"/>
              <a:gd name="connsiteY3" fmla="*/ 0 h 19508"/>
            </a:gdLst>
            <a:ahLst/>
            <a:cxnLst>
              <a:cxn ang="0">
                <a:pos x="connsiteX0" y="connsiteY0"/>
              </a:cxn>
              <a:cxn ang="0">
                <a:pos x="connsiteX1" y="connsiteY1"/>
              </a:cxn>
              <a:cxn ang="0">
                <a:pos x="connsiteX2" y="connsiteY2"/>
              </a:cxn>
              <a:cxn ang="0">
                <a:pos x="connsiteX3" y="connsiteY3"/>
              </a:cxn>
            </a:cxnLst>
            <a:rect l="l" t="t" r="r" b="b"/>
            <a:pathLst>
              <a:path w="54570" h="19508">
                <a:moveTo>
                  <a:pt x="0" y="0"/>
                </a:moveTo>
                <a:lnTo>
                  <a:pt x="34253" y="9781"/>
                </a:lnTo>
                <a:lnTo>
                  <a:pt x="54570" y="19508"/>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CBD0A593-2716-7B01-B8EA-1456DD09B71B}"/>
              </a:ext>
            </a:extLst>
          </p:cNvPr>
          <p:cNvSpPr/>
          <p:nvPr/>
        </p:nvSpPr>
        <p:spPr>
          <a:xfrm>
            <a:off x="7580469" y="9256956"/>
            <a:ext cx="26896" cy="12877"/>
          </a:xfrm>
          <a:custGeom>
            <a:avLst/>
            <a:gdLst>
              <a:gd name="connsiteX0" fmla="*/ 0 w 26896"/>
              <a:gd name="connsiteY0" fmla="*/ 0 h 12877"/>
              <a:gd name="connsiteX1" fmla="*/ 13525 w 26896"/>
              <a:gd name="connsiteY1" fmla="*/ 4835 h 12877"/>
              <a:gd name="connsiteX2" fmla="*/ 26896 w 26896"/>
              <a:gd name="connsiteY2" fmla="*/ 12877 h 12877"/>
              <a:gd name="connsiteX3" fmla="*/ 0 w 26896"/>
              <a:gd name="connsiteY3" fmla="*/ 0 h 12877"/>
            </a:gdLst>
            <a:ahLst/>
            <a:cxnLst>
              <a:cxn ang="0">
                <a:pos x="connsiteX0" y="connsiteY0"/>
              </a:cxn>
              <a:cxn ang="0">
                <a:pos x="connsiteX1" y="connsiteY1"/>
              </a:cxn>
              <a:cxn ang="0">
                <a:pos x="connsiteX2" y="connsiteY2"/>
              </a:cxn>
              <a:cxn ang="0">
                <a:pos x="connsiteX3" y="connsiteY3"/>
              </a:cxn>
            </a:cxnLst>
            <a:rect l="l" t="t" r="r" b="b"/>
            <a:pathLst>
              <a:path w="26896" h="12877">
                <a:moveTo>
                  <a:pt x="0" y="0"/>
                </a:moveTo>
                <a:lnTo>
                  <a:pt x="13525" y="4835"/>
                </a:lnTo>
                <a:lnTo>
                  <a:pt x="26896" y="12877"/>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935A130A-1D38-6236-0B4C-EC58A88671FF}"/>
              </a:ext>
            </a:extLst>
          </p:cNvPr>
          <p:cNvSpPr/>
          <p:nvPr/>
        </p:nvSpPr>
        <p:spPr>
          <a:xfrm>
            <a:off x="7499210" y="10302220"/>
            <a:ext cx="52889" cy="31810"/>
          </a:xfrm>
          <a:custGeom>
            <a:avLst/>
            <a:gdLst>
              <a:gd name="connsiteX0" fmla="*/ 0 w 52889"/>
              <a:gd name="connsiteY0" fmla="*/ 0 h 31810"/>
              <a:gd name="connsiteX1" fmla="*/ 20039 w 52889"/>
              <a:gd name="connsiteY1" fmla="*/ 9594 h 31810"/>
              <a:gd name="connsiteX2" fmla="*/ 52889 w 52889"/>
              <a:gd name="connsiteY2" fmla="*/ 31810 h 31810"/>
              <a:gd name="connsiteX3" fmla="*/ 0 w 52889"/>
              <a:gd name="connsiteY3" fmla="*/ 0 h 31810"/>
            </a:gdLst>
            <a:ahLst/>
            <a:cxnLst>
              <a:cxn ang="0">
                <a:pos x="connsiteX0" y="connsiteY0"/>
              </a:cxn>
              <a:cxn ang="0">
                <a:pos x="connsiteX1" y="connsiteY1"/>
              </a:cxn>
              <a:cxn ang="0">
                <a:pos x="connsiteX2" y="connsiteY2"/>
              </a:cxn>
              <a:cxn ang="0">
                <a:pos x="connsiteX3" y="connsiteY3"/>
              </a:cxn>
            </a:cxnLst>
            <a:rect l="l" t="t" r="r" b="b"/>
            <a:pathLst>
              <a:path w="52889" h="31810">
                <a:moveTo>
                  <a:pt x="0" y="0"/>
                </a:moveTo>
                <a:lnTo>
                  <a:pt x="20039" y="9594"/>
                </a:lnTo>
                <a:lnTo>
                  <a:pt x="52889" y="31810"/>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83E6D4C2-BDCB-1A63-D5F2-5169E8D8D749}"/>
              </a:ext>
            </a:extLst>
          </p:cNvPr>
          <p:cNvSpPr/>
          <p:nvPr/>
        </p:nvSpPr>
        <p:spPr>
          <a:xfrm>
            <a:off x="5501251" y="6670506"/>
            <a:ext cx="172695" cy="138302"/>
          </a:xfrm>
          <a:custGeom>
            <a:avLst/>
            <a:gdLst>
              <a:gd name="connsiteX0" fmla="*/ 0 w 172695"/>
              <a:gd name="connsiteY0" fmla="*/ 0 h 138302"/>
              <a:gd name="connsiteX1" fmla="*/ 94233 w 172695"/>
              <a:gd name="connsiteY1" fmla="*/ 87865 h 138302"/>
              <a:gd name="connsiteX2" fmla="*/ 172695 w 172695"/>
              <a:gd name="connsiteY2" fmla="*/ 138302 h 138302"/>
              <a:gd name="connsiteX3" fmla="*/ 172694 w 172695"/>
              <a:gd name="connsiteY3" fmla="*/ 138302 h 138302"/>
              <a:gd name="connsiteX4" fmla="*/ 94235 w 172695"/>
              <a:gd name="connsiteY4" fmla="*/ 87867 h 138302"/>
              <a:gd name="connsiteX5" fmla="*/ 0 w 172695"/>
              <a:gd name="connsiteY5" fmla="*/ 0 h 138302"/>
              <a:gd name="connsiteX6" fmla="*/ 0 w 172695"/>
              <a:gd name="connsiteY6" fmla="*/ 0 h 13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695" h="138302">
                <a:moveTo>
                  <a:pt x="0" y="0"/>
                </a:moveTo>
                <a:lnTo>
                  <a:pt x="94233" y="87865"/>
                </a:lnTo>
                <a:lnTo>
                  <a:pt x="172695" y="138302"/>
                </a:lnTo>
                <a:lnTo>
                  <a:pt x="172694" y="138302"/>
                </a:lnTo>
                <a:lnTo>
                  <a:pt x="94235" y="87867"/>
                </a:lnTo>
                <a:cubicBezTo>
                  <a:pt x="62024" y="62820"/>
                  <a:pt x="30576" y="33440"/>
                  <a:pt x="0" y="0"/>
                </a:cubicBez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B9BF0A1B-6D7B-23E8-6A60-A8681F422DA5}"/>
              </a:ext>
            </a:extLst>
          </p:cNvPr>
          <p:cNvSpPr txBox="1"/>
          <p:nvPr/>
        </p:nvSpPr>
        <p:spPr>
          <a:xfrm>
            <a:off x="2615184" y="279916"/>
            <a:ext cx="8595360" cy="769441"/>
          </a:xfrm>
          <a:prstGeom prst="rect">
            <a:avLst/>
          </a:prstGeom>
          <a:noFill/>
        </p:spPr>
        <p:txBody>
          <a:bodyPr wrap="square" rtlCol="0">
            <a:spAutoFit/>
          </a:bodyPr>
          <a:lstStyle/>
          <a:p>
            <a:r>
              <a:rPr lang="en-US" sz="4400">
                <a:solidFill>
                  <a:schemeClr val="bg1">
                    <a:lumMod val="85000"/>
                  </a:schemeClr>
                </a:solidFill>
                <a:effectLst>
                  <a:outerShdw blurRad="38100" dist="38100" dir="2700000" algn="tl">
                    <a:srgbClr val="000000">
                      <a:alpha val="43137"/>
                    </a:srgbClr>
                  </a:outerShdw>
                </a:effectLst>
                <a:latin typeface="Montserrat" panose="00000500000000000000" pitchFamily="2" charset="0"/>
              </a:rPr>
              <a:t>Thành phố thông minh hả?</a:t>
            </a:r>
          </a:p>
        </p:txBody>
      </p:sp>
      <p:sp>
        <p:nvSpPr>
          <p:cNvPr id="2" name="Rectangle 1">
            <a:extLst>
              <a:ext uri="{FF2B5EF4-FFF2-40B4-BE49-F238E27FC236}">
                <a16:creationId xmlns:a16="http://schemas.microsoft.com/office/drawing/2014/main" id="{E8E0FF1D-0595-F74A-BA06-5F608F55EA45}"/>
              </a:ext>
            </a:extLst>
          </p:cNvPr>
          <p:cNvSpPr/>
          <p:nvPr/>
        </p:nvSpPr>
        <p:spPr>
          <a:xfrm>
            <a:off x="0" y="34673"/>
            <a:ext cx="2114550" cy="6858000"/>
          </a:xfrm>
          <a:prstGeom prst="rect">
            <a:avLst/>
          </a:prstGeom>
          <a:solidFill>
            <a:srgbClr val="121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F7CE5FD7-6179-779B-3F9F-A424F6065F8E}"/>
              </a:ext>
            </a:extLst>
          </p:cNvPr>
          <p:cNvSpPr/>
          <p:nvPr/>
        </p:nvSpPr>
        <p:spPr>
          <a:xfrm>
            <a:off x="195262" y="664636"/>
            <a:ext cx="1724025" cy="369332"/>
          </a:xfrm>
          <a:prstGeom prst="roundRect">
            <a:avLst/>
          </a:prstGeom>
          <a:solidFill>
            <a:srgbClr val="121212"/>
          </a:solidFill>
          <a:ln>
            <a:solidFill>
              <a:srgbClr val="1A2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FB5A179-9CCB-55BD-0032-458BCE86DC79}"/>
              </a:ext>
            </a:extLst>
          </p:cNvPr>
          <p:cNvSpPr txBox="1"/>
          <p:nvPr/>
        </p:nvSpPr>
        <p:spPr>
          <a:xfrm>
            <a:off x="295275" y="213980"/>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1. Khái niệm</a:t>
            </a:r>
          </a:p>
        </p:txBody>
      </p:sp>
      <p:sp>
        <p:nvSpPr>
          <p:cNvPr id="24" name="TextBox 23">
            <a:extLst>
              <a:ext uri="{FF2B5EF4-FFF2-40B4-BE49-F238E27FC236}">
                <a16:creationId xmlns:a16="http://schemas.microsoft.com/office/drawing/2014/main" id="{86790429-9674-9B10-5B0E-C1DD8AA38125}"/>
              </a:ext>
            </a:extLst>
          </p:cNvPr>
          <p:cNvSpPr txBox="1"/>
          <p:nvPr/>
        </p:nvSpPr>
        <p:spPr>
          <a:xfrm>
            <a:off x="295274" y="664636"/>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2. Yếu tố</a:t>
            </a:r>
          </a:p>
        </p:txBody>
      </p:sp>
      <p:sp>
        <p:nvSpPr>
          <p:cNvPr id="25" name="TextBox 24">
            <a:extLst>
              <a:ext uri="{FF2B5EF4-FFF2-40B4-BE49-F238E27FC236}">
                <a16:creationId xmlns:a16="http://schemas.microsoft.com/office/drawing/2014/main" id="{16891FC9-7205-69BD-4F1E-DB9771720E11}"/>
              </a:ext>
            </a:extLst>
          </p:cNvPr>
          <p:cNvSpPr txBox="1"/>
          <p:nvPr/>
        </p:nvSpPr>
        <p:spPr>
          <a:xfrm>
            <a:off x="2657546" y="1229514"/>
            <a:ext cx="4052935" cy="830997"/>
          </a:xfrm>
          <a:prstGeom prst="rect">
            <a:avLst/>
          </a:prstGeom>
          <a:noFill/>
        </p:spPr>
        <p:txBody>
          <a:bodyPr wrap="square" rtlCol="0">
            <a:spAutoFit/>
          </a:bodyPr>
          <a:lstStyle/>
          <a:p>
            <a:r>
              <a:rPr lang="en-US" sz="1600">
                <a:solidFill>
                  <a:schemeClr val="bg1">
                    <a:lumMod val="85000"/>
                  </a:schemeClr>
                </a:solidFill>
                <a:latin typeface="Montserrat" panose="00000500000000000000" pitchFamily="2" charset="0"/>
              </a:rPr>
              <a:t>Có vài yếu tố cơ bản để quyết định xem thành phố nào đó có phải là thành phố thông minh hay không.</a:t>
            </a:r>
          </a:p>
        </p:txBody>
      </p:sp>
      <p:sp>
        <p:nvSpPr>
          <p:cNvPr id="28" name="Rectangle: Rounded Corners 27">
            <a:extLst>
              <a:ext uri="{FF2B5EF4-FFF2-40B4-BE49-F238E27FC236}">
                <a16:creationId xmlns:a16="http://schemas.microsoft.com/office/drawing/2014/main" id="{6E9F2624-331F-2BAA-DC39-CC79DE08663E}"/>
              </a:ext>
            </a:extLst>
          </p:cNvPr>
          <p:cNvSpPr/>
          <p:nvPr/>
        </p:nvSpPr>
        <p:spPr>
          <a:xfrm>
            <a:off x="7299256" y="1825703"/>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91640BED-96D8-D941-779D-929514A492C7}"/>
              </a:ext>
            </a:extLst>
          </p:cNvPr>
          <p:cNvSpPr/>
          <p:nvPr/>
        </p:nvSpPr>
        <p:spPr>
          <a:xfrm>
            <a:off x="7299256" y="2872968"/>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6B4D1EDB-56C3-77AE-4501-589C16BC6622}"/>
              </a:ext>
            </a:extLst>
          </p:cNvPr>
          <p:cNvSpPr/>
          <p:nvPr/>
        </p:nvSpPr>
        <p:spPr>
          <a:xfrm>
            <a:off x="7299255" y="3917519"/>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city skyline at night&#10;&#10;Description automatically generated">
            <a:extLst>
              <a:ext uri="{FF2B5EF4-FFF2-40B4-BE49-F238E27FC236}">
                <a16:creationId xmlns:a16="http://schemas.microsoft.com/office/drawing/2014/main" id="{902481B4-6009-0D78-1BA2-4EBB629B2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3355" y="3642410"/>
            <a:ext cx="4052935" cy="2701957"/>
          </a:xfrm>
          <a:prstGeom prst="rect">
            <a:avLst/>
          </a:prstGeom>
          <a:effectLst>
            <a:outerShdw blurRad="50800" dist="38100" dir="5400000" algn="t" rotWithShape="0">
              <a:prstClr val="black">
                <a:alpha val="40000"/>
              </a:prstClr>
            </a:outerShdw>
          </a:effectLst>
        </p:spPr>
      </p:pic>
      <p:sp>
        <p:nvSpPr>
          <p:cNvPr id="34" name="Rectangle 33">
            <a:extLst>
              <a:ext uri="{FF2B5EF4-FFF2-40B4-BE49-F238E27FC236}">
                <a16:creationId xmlns:a16="http://schemas.microsoft.com/office/drawing/2014/main" id="{F7D3786C-C659-C9EE-4327-E195465FCED9}"/>
              </a:ext>
            </a:extLst>
          </p:cNvPr>
          <p:cNvSpPr/>
          <p:nvPr/>
        </p:nvSpPr>
        <p:spPr>
          <a:xfrm>
            <a:off x="6081098" y="3196133"/>
            <a:ext cx="890016" cy="830997"/>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8470CDE-2DC9-CF24-FC1B-AFC217E2B43F}"/>
              </a:ext>
            </a:extLst>
          </p:cNvPr>
          <p:cNvSpPr/>
          <p:nvPr/>
        </p:nvSpPr>
        <p:spPr>
          <a:xfrm>
            <a:off x="2235427" y="5854215"/>
            <a:ext cx="890016" cy="830997"/>
          </a:xfrm>
          <a:prstGeom prst="rect">
            <a:avLst/>
          </a:prstGeom>
          <a:solidFill>
            <a:schemeClr val="bg2">
              <a:lumMod val="10000"/>
            </a:schemeClr>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9937387-EF3B-26AF-EFCB-E443632AD84D}"/>
              </a:ext>
            </a:extLst>
          </p:cNvPr>
          <p:cNvSpPr txBox="1"/>
          <p:nvPr/>
        </p:nvSpPr>
        <p:spPr>
          <a:xfrm>
            <a:off x="7299255" y="2041597"/>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Công nghệ</a:t>
            </a:r>
          </a:p>
        </p:txBody>
      </p:sp>
      <p:sp>
        <p:nvSpPr>
          <p:cNvPr id="37" name="TextBox 36">
            <a:extLst>
              <a:ext uri="{FF2B5EF4-FFF2-40B4-BE49-F238E27FC236}">
                <a16:creationId xmlns:a16="http://schemas.microsoft.com/office/drawing/2014/main" id="{2EB66E7D-5910-B856-F687-CA2FFDB5DDF8}"/>
              </a:ext>
            </a:extLst>
          </p:cNvPr>
          <p:cNvSpPr txBox="1"/>
          <p:nvPr/>
        </p:nvSpPr>
        <p:spPr>
          <a:xfrm>
            <a:off x="7299255" y="3071666"/>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Dân cư</a:t>
            </a:r>
          </a:p>
        </p:txBody>
      </p:sp>
      <p:sp>
        <p:nvSpPr>
          <p:cNvPr id="38" name="TextBox 37">
            <a:extLst>
              <a:ext uri="{FF2B5EF4-FFF2-40B4-BE49-F238E27FC236}">
                <a16:creationId xmlns:a16="http://schemas.microsoft.com/office/drawing/2014/main" id="{2E06B42F-2B28-B867-B48B-E17FC9EBE29C}"/>
              </a:ext>
            </a:extLst>
          </p:cNvPr>
          <p:cNvSpPr txBox="1"/>
          <p:nvPr/>
        </p:nvSpPr>
        <p:spPr>
          <a:xfrm>
            <a:off x="7299255" y="4118931"/>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Kinh tế</a:t>
            </a:r>
          </a:p>
        </p:txBody>
      </p:sp>
      <p:sp>
        <p:nvSpPr>
          <p:cNvPr id="31" name="Rectangle: Rounded Corners 30">
            <a:extLst>
              <a:ext uri="{FF2B5EF4-FFF2-40B4-BE49-F238E27FC236}">
                <a16:creationId xmlns:a16="http://schemas.microsoft.com/office/drawing/2014/main" id="{AB956A97-853C-3661-665D-361E6C0C4BD8}"/>
              </a:ext>
            </a:extLst>
          </p:cNvPr>
          <p:cNvSpPr/>
          <p:nvPr/>
        </p:nvSpPr>
        <p:spPr>
          <a:xfrm>
            <a:off x="2541557" y="1120183"/>
            <a:ext cx="9130583" cy="5224184"/>
          </a:xfrm>
          <a:prstGeom prst="roundRect">
            <a:avLst>
              <a:gd name="adj" fmla="val 4764"/>
            </a:avLst>
          </a:prstGeom>
          <a:solidFill>
            <a:schemeClr val="tx1">
              <a:lumMod val="85000"/>
              <a:lumOff val="1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3B063B4-9BF7-DB87-679F-7D52BA9A4B83}"/>
              </a:ext>
            </a:extLst>
          </p:cNvPr>
          <p:cNvSpPr txBox="1"/>
          <p:nvPr/>
        </p:nvSpPr>
        <p:spPr>
          <a:xfrm>
            <a:off x="8401395" y="1321192"/>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Cơ sở vật chất</a:t>
            </a:r>
          </a:p>
        </p:txBody>
      </p:sp>
      <p:sp>
        <p:nvSpPr>
          <p:cNvPr id="5" name="TextBox 4">
            <a:extLst>
              <a:ext uri="{FF2B5EF4-FFF2-40B4-BE49-F238E27FC236}">
                <a16:creationId xmlns:a16="http://schemas.microsoft.com/office/drawing/2014/main" id="{74E4580E-479A-0CDA-5A1D-832E838CA332}"/>
              </a:ext>
            </a:extLst>
          </p:cNvPr>
          <p:cNvSpPr txBox="1"/>
          <p:nvPr/>
        </p:nvSpPr>
        <p:spPr>
          <a:xfrm>
            <a:off x="6969731" y="1703043"/>
            <a:ext cx="5129446" cy="338554"/>
          </a:xfrm>
          <a:prstGeom prst="rect">
            <a:avLst/>
          </a:prstGeom>
          <a:noFill/>
        </p:spPr>
        <p:txBody>
          <a:bodyPr wrap="square" rtlCol="0">
            <a:spAutoFit/>
          </a:bodyPr>
          <a:lstStyle/>
          <a:p>
            <a:r>
              <a:rPr lang="en-US" sz="1600">
                <a:solidFill>
                  <a:schemeClr val="bg1">
                    <a:lumMod val="50000"/>
                  </a:schemeClr>
                </a:solidFill>
                <a:latin typeface="Montserrat" panose="00000500000000000000" pitchFamily="2" charset="0"/>
              </a:rPr>
              <a:t>Thành phố thông minh cần đảm bảo được:</a:t>
            </a:r>
          </a:p>
        </p:txBody>
      </p:sp>
      <p:sp>
        <p:nvSpPr>
          <p:cNvPr id="7" name="TextBox 6">
            <a:extLst>
              <a:ext uri="{FF2B5EF4-FFF2-40B4-BE49-F238E27FC236}">
                <a16:creationId xmlns:a16="http://schemas.microsoft.com/office/drawing/2014/main" id="{4F6E42E2-AAC9-2D89-7972-2CA04AA87C0C}"/>
              </a:ext>
            </a:extLst>
          </p:cNvPr>
          <p:cNvSpPr txBox="1"/>
          <p:nvPr/>
        </p:nvSpPr>
        <p:spPr>
          <a:xfrm>
            <a:off x="2920394" y="1421917"/>
            <a:ext cx="3622300"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85000"/>
                  </a:schemeClr>
                </a:solidFill>
                <a:latin typeface="Montserrat" panose="00000500000000000000" pitchFamily="2" charset="0"/>
              </a:rPr>
              <a:t>Đảm bảo được các yếu tổ để tạo ra môi trường sống hiện đại, bền vũng</a:t>
            </a:r>
          </a:p>
        </p:txBody>
      </p:sp>
      <p:sp>
        <p:nvSpPr>
          <p:cNvPr id="9" name="TextBox 8">
            <a:extLst>
              <a:ext uri="{FF2B5EF4-FFF2-40B4-BE49-F238E27FC236}">
                <a16:creationId xmlns:a16="http://schemas.microsoft.com/office/drawing/2014/main" id="{695B3860-E248-B52F-41BC-49059BF4BB6C}"/>
              </a:ext>
            </a:extLst>
          </p:cNvPr>
          <p:cNvSpPr txBox="1"/>
          <p:nvPr/>
        </p:nvSpPr>
        <p:spPr>
          <a:xfrm>
            <a:off x="2872863" y="2345247"/>
            <a:ext cx="3622300"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85000"/>
                  </a:schemeClr>
                </a:solidFill>
                <a:latin typeface="Montserrat" panose="00000500000000000000" pitchFamily="2" charset="0"/>
              </a:rPr>
              <a:t>Giải quyết được các vấn đề liên quan đến nơi ở, khu vực công cộng, v.v</a:t>
            </a:r>
          </a:p>
        </p:txBody>
      </p:sp>
      <p:sp>
        <p:nvSpPr>
          <p:cNvPr id="10" name="TextBox 9">
            <a:extLst>
              <a:ext uri="{FF2B5EF4-FFF2-40B4-BE49-F238E27FC236}">
                <a16:creationId xmlns:a16="http://schemas.microsoft.com/office/drawing/2014/main" id="{4EF18AF7-BF91-4778-2C41-AAB24C1F1E08}"/>
              </a:ext>
            </a:extLst>
          </p:cNvPr>
          <p:cNvSpPr txBox="1"/>
          <p:nvPr/>
        </p:nvSpPr>
        <p:spPr>
          <a:xfrm>
            <a:off x="2903806" y="3274223"/>
            <a:ext cx="3622300"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85000"/>
                  </a:schemeClr>
                </a:solidFill>
                <a:latin typeface="Montserrat" panose="00000500000000000000" pitchFamily="2" charset="0"/>
              </a:rPr>
              <a:t>Phổ biến năng lượng xanh, tránh tiêu thụ lãng phí điện, nước, v.v</a:t>
            </a:r>
          </a:p>
        </p:txBody>
      </p:sp>
      <p:pic>
        <p:nvPicPr>
          <p:cNvPr id="16" name="Picture 15" descr="A grey rectangular object with text on it&#10;&#10;Description automatically generated">
            <a:extLst>
              <a:ext uri="{FF2B5EF4-FFF2-40B4-BE49-F238E27FC236}">
                <a16:creationId xmlns:a16="http://schemas.microsoft.com/office/drawing/2014/main" id="{59CAAAC4-36ED-6069-FA47-2A8A266E64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0383" y="2409619"/>
            <a:ext cx="3622299" cy="2843411"/>
          </a:xfrm>
          <a:prstGeom prst="rect">
            <a:avLst/>
          </a:prstGeom>
        </p:spPr>
      </p:pic>
      <p:sp>
        <p:nvSpPr>
          <p:cNvPr id="17" name="Rectangle 16">
            <a:extLst>
              <a:ext uri="{FF2B5EF4-FFF2-40B4-BE49-F238E27FC236}">
                <a16:creationId xmlns:a16="http://schemas.microsoft.com/office/drawing/2014/main" id="{1C845A24-9EE9-9C94-1615-58E69B103A4D}"/>
              </a:ext>
            </a:extLst>
          </p:cNvPr>
          <p:cNvSpPr/>
          <p:nvPr/>
        </p:nvSpPr>
        <p:spPr>
          <a:xfrm>
            <a:off x="10550635" y="2068774"/>
            <a:ext cx="890016" cy="830997"/>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CCEC99A-DFFF-6235-B57B-6F3D085B303C}"/>
              </a:ext>
            </a:extLst>
          </p:cNvPr>
          <p:cNvSpPr/>
          <p:nvPr/>
        </p:nvSpPr>
        <p:spPr>
          <a:xfrm>
            <a:off x="6842278" y="4718476"/>
            <a:ext cx="890016" cy="830997"/>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A9D1A8E-B8B8-5EE1-FD24-26E04743D072}"/>
              </a:ext>
            </a:extLst>
          </p:cNvPr>
          <p:cNvSpPr txBox="1"/>
          <p:nvPr/>
        </p:nvSpPr>
        <p:spPr>
          <a:xfrm>
            <a:off x="8875928" y="5460144"/>
            <a:ext cx="5129446" cy="338554"/>
          </a:xfrm>
          <a:prstGeom prst="rect">
            <a:avLst/>
          </a:prstGeom>
          <a:noFill/>
        </p:spPr>
        <p:txBody>
          <a:bodyPr wrap="square" rtlCol="0">
            <a:spAutoFit/>
          </a:bodyPr>
          <a:lstStyle/>
          <a:p>
            <a:r>
              <a:rPr lang="en-US" sz="1600" i="1">
                <a:solidFill>
                  <a:schemeClr val="bg1">
                    <a:lumMod val="50000"/>
                  </a:schemeClr>
                </a:solidFill>
                <a:effectLst>
                  <a:outerShdw blurRad="38100" dist="38100" dir="2700000" algn="tl">
                    <a:srgbClr val="000000">
                      <a:alpha val="43137"/>
                    </a:srgbClr>
                  </a:outerShdw>
                </a:effectLst>
                <a:latin typeface="Montserrat" panose="00000500000000000000" pitchFamily="2" charset="0"/>
              </a:rPr>
              <a:t>Thông tin từ nyc.gov</a:t>
            </a:r>
          </a:p>
        </p:txBody>
      </p:sp>
    </p:spTree>
    <p:extLst>
      <p:ext uri="{BB962C8B-B14F-4D97-AF65-F5344CB8AC3E}">
        <p14:creationId xmlns:p14="http://schemas.microsoft.com/office/powerpoint/2010/main" val="198404405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a:extLst>
            <a:ext uri="{FF2B5EF4-FFF2-40B4-BE49-F238E27FC236}">
              <a16:creationId xmlns:a16="http://schemas.microsoft.com/office/drawing/2014/main" id="{FC8A9BD0-04A8-6A52-A48E-4E0F40AB738B}"/>
            </a:ext>
          </a:extLst>
        </p:cNvPr>
        <p:cNvGrpSpPr/>
        <p:nvPr/>
      </p:nvGrpSpPr>
      <p:grpSpPr>
        <a:xfrm>
          <a:off x="0" y="0"/>
          <a:ext cx="0" cy="0"/>
          <a:chOff x="0" y="0"/>
          <a:chExt cx="0" cy="0"/>
        </a:xfrm>
      </p:grpSpPr>
      <p:sp>
        <p:nvSpPr>
          <p:cNvPr id="77" name="Freeform: Shape 76">
            <a:extLst>
              <a:ext uri="{FF2B5EF4-FFF2-40B4-BE49-F238E27FC236}">
                <a16:creationId xmlns:a16="http://schemas.microsoft.com/office/drawing/2014/main" id="{AA951BC2-954B-FA2E-D716-CC2782AD9F15}"/>
              </a:ext>
            </a:extLst>
          </p:cNvPr>
          <p:cNvSpPr/>
          <p:nvPr/>
        </p:nvSpPr>
        <p:spPr>
          <a:xfrm>
            <a:off x="7501183" y="9230391"/>
            <a:ext cx="24716" cy="7057"/>
          </a:xfrm>
          <a:custGeom>
            <a:avLst/>
            <a:gdLst>
              <a:gd name="connsiteX0" fmla="*/ 0 w 24716"/>
              <a:gd name="connsiteY0" fmla="*/ 0 h 7057"/>
              <a:gd name="connsiteX1" fmla="*/ 7436 w 24716"/>
              <a:gd name="connsiteY1" fmla="*/ 880 h 7057"/>
              <a:gd name="connsiteX2" fmla="*/ 24716 w 24716"/>
              <a:gd name="connsiteY2" fmla="*/ 7057 h 7057"/>
              <a:gd name="connsiteX3" fmla="*/ 0 w 24716"/>
              <a:gd name="connsiteY3" fmla="*/ 0 h 7057"/>
            </a:gdLst>
            <a:ahLst/>
            <a:cxnLst>
              <a:cxn ang="0">
                <a:pos x="connsiteX0" y="connsiteY0"/>
              </a:cxn>
              <a:cxn ang="0">
                <a:pos x="connsiteX1" y="connsiteY1"/>
              </a:cxn>
              <a:cxn ang="0">
                <a:pos x="connsiteX2" y="connsiteY2"/>
              </a:cxn>
              <a:cxn ang="0">
                <a:pos x="connsiteX3" y="connsiteY3"/>
              </a:cxn>
            </a:cxnLst>
            <a:rect l="l" t="t" r="r" b="b"/>
            <a:pathLst>
              <a:path w="24716" h="7057">
                <a:moveTo>
                  <a:pt x="0" y="0"/>
                </a:moveTo>
                <a:lnTo>
                  <a:pt x="7436" y="880"/>
                </a:lnTo>
                <a:lnTo>
                  <a:pt x="24716" y="7057"/>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E38FC0C5-BB76-C946-122F-3AAACEC18825}"/>
              </a:ext>
            </a:extLst>
          </p:cNvPr>
          <p:cNvSpPr/>
          <p:nvPr/>
        </p:nvSpPr>
        <p:spPr>
          <a:xfrm>
            <a:off x="7525899" y="9237448"/>
            <a:ext cx="54570" cy="19508"/>
          </a:xfrm>
          <a:custGeom>
            <a:avLst/>
            <a:gdLst>
              <a:gd name="connsiteX0" fmla="*/ 0 w 54570"/>
              <a:gd name="connsiteY0" fmla="*/ 0 h 19508"/>
              <a:gd name="connsiteX1" fmla="*/ 34253 w 54570"/>
              <a:gd name="connsiteY1" fmla="*/ 9781 h 19508"/>
              <a:gd name="connsiteX2" fmla="*/ 54570 w 54570"/>
              <a:gd name="connsiteY2" fmla="*/ 19508 h 19508"/>
              <a:gd name="connsiteX3" fmla="*/ 0 w 54570"/>
              <a:gd name="connsiteY3" fmla="*/ 0 h 19508"/>
            </a:gdLst>
            <a:ahLst/>
            <a:cxnLst>
              <a:cxn ang="0">
                <a:pos x="connsiteX0" y="connsiteY0"/>
              </a:cxn>
              <a:cxn ang="0">
                <a:pos x="connsiteX1" y="connsiteY1"/>
              </a:cxn>
              <a:cxn ang="0">
                <a:pos x="connsiteX2" y="connsiteY2"/>
              </a:cxn>
              <a:cxn ang="0">
                <a:pos x="connsiteX3" y="connsiteY3"/>
              </a:cxn>
            </a:cxnLst>
            <a:rect l="l" t="t" r="r" b="b"/>
            <a:pathLst>
              <a:path w="54570" h="19508">
                <a:moveTo>
                  <a:pt x="0" y="0"/>
                </a:moveTo>
                <a:lnTo>
                  <a:pt x="34253" y="9781"/>
                </a:lnTo>
                <a:lnTo>
                  <a:pt x="54570" y="19508"/>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A76E7562-F433-FB8C-CB9A-627D135FBE4D}"/>
              </a:ext>
            </a:extLst>
          </p:cNvPr>
          <p:cNvSpPr/>
          <p:nvPr/>
        </p:nvSpPr>
        <p:spPr>
          <a:xfrm>
            <a:off x="7580469" y="9256956"/>
            <a:ext cx="26896" cy="12877"/>
          </a:xfrm>
          <a:custGeom>
            <a:avLst/>
            <a:gdLst>
              <a:gd name="connsiteX0" fmla="*/ 0 w 26896"/>
              <a:gd name="connsiteY0" fmla="*/ 0 h 12877"/>
              <a:gd name="connsiteX1" fmla="*/ 13525 w 26896"/>
              <a:gd name="connsiteY1" fmla="*/ 4835 h 12877"/>
              <a:gd name="connsiteX2" fmla="*/ 26896 w 26896"/>
              <a:gd name="connsiteY2" fmla="*/ 12877 h 12877"/>
              <a:gd name="connsiteX3" fmla="*/ 0 w 26896"/>
              <a:gd name="connsiteY3" fmla="*/ 0 h 12877"/>
            </a:gdLst>
            <a:ahLst/>
            <a:cxnLst>
              <a:cxn ang="0">
                <a:pos x="connsiteX0" y="connsiteY0"/>
              </a:cxn>
              <a:cxn ang="0">
                <a:pos x="connsiteX1" y="connsiteY1"/>
              </a:cxn>
              <a:cxn ang="0">
                <a:pos x="connsiteX2" y="connsiteY2"/>
              </a:cxn>
              <a:cxn ang="0">
                <a:pos x="connsiteX3" y="connsiteY3"/>
              </a:cxn>
            </a:cxnLst>
            <a:rect l="l" t="t" r="r" b="b"/>
            <a:pathLst>
              <a:path w="26896" h="12877">
                <a:moveTo>
                  <a:pt x="0" y="0"/>
                </a:moveTo>
                <a:lnTo>
                  <a:pt x="13525" y="4835"/>
                </a:lnTo>
                <a:lnTo>
                  <a:pt x="26896" y="12877"/>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9FF9015B-2E21-BBBC-85B3-196FD2118A11}"/>
              </a:ext>
            </a:extLst>
          </p:cNvPr>
          <p:cNvSpPr/>
          <p:nvPr/>
        </p:nvSpPr>
        <p:spPr>
          <a:xfrm>
            <a:off x="7499210" y="10302220"/>
            <a:ext cx="52889" cy="31810"/>
          </a:xfrm>
          <a:custGeom>
            <a:avLst/>
            <a:gdLst>
              <a:gd name="connsiteX0" fmla="*/ 0 w 52889"/>
              <a:gd name="connsiteY0" fmla="*/ 0 h 31810"/>
              <a:gd name="connsiteX1" fmla="*/ 20039 w 52889"/>
              <a:gd name="connsiteY1" fmla="*/ 9594 h 31810"/>
              <a:gd name="connsiteX2" fmla="*/ 52889 w 52889"/>
              <a:gd name="connsiteY2" fmla="*/ 31810 h 31810"/>
              <a:gd name="connsiteX3" fmla="*/ 0 w 52889"/>
              <a:gd name="connsiteY3" fmla="*/ 0 h 31810"/>
            </a:gdLst>
            <a:ahLst/>
            <a:cxnLst>
              <a:cxn ang="0">
                <a:pos x="connsiteX0" y="connsiteY0"/>
              </a:cxn>
              <a:cxn ang="0">
                <a:pos x="connsiteX1" y="connsiteY1"/>
              </a:cxn>
              <a:cxn ang="0">
                <a:pos x="connsiteX2" y="connsiteY2"/>
              </a:cxn>
              <a:cxn ang="0">
                <a:pos x="connsiteX3" y="connsiteY3"/>
              </a:cxn>
            </a:cxnLst>
            <a:rect l="l" t="t" r="r" b="b"/>
            <a:pathLst>
              <a:path w="52889" h="31810">
                <a:moveTo>
                  <a:pt x="0" y="0"/>
                </a:moveTo>
                <a:lnTo>
                  <a:pt x="20039" y="9594"/>
                </a:lnTo>
                <a:lnTo>
                  <a:pt x="52889" y="31810"/>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B0C55E99-132C-B549-3FE8-759A759BEC54}"/>
              </a:ext>
            </a:extLst>
          </p:cNvPr>
          <p:cNvSpPr/>
          <p:nvPr/>
        </p:nvSpPr>
        <p:spPr>
          <a:xfrm>
            <a:off x="5501251" y="6670506"/>
            <a:ext cx="172695" cy="138302"/>
          </a:xfrm>
          <a:custGeom>
            <a:avLst/>
            <a:gdLst>
              <a:gd name="connsiteX0" fmla="*/ 0 w 172695"/>
              <a:gd name="connsiteY0" fmla="*/ 0 h 138302"/>
              <a:gd name="connsiteX1" fmla="*/ 94233 w 172695"/>
              <a:gd name="connsiteY1" fmla="*/ 87865 h 138302"/>
              <a:gd name="connsiteX2" fmla="*/ 172695 w 172695"/>
              <a:gd name="connsiteY2" fmla="*/ 138302 h 138302"/>
              <a:gd name="connsiteX3" fmla="*/ 172694 w 172695"/>
              <a:gd name="connsiteY3" fmla="*/ 138302 h 138302"/>
              <a:gd name="connsiteX4" fmla="*/ 94235 w 172695"/>
              <a:gd name="connsiteY4" fmla="*/ 87867 h 138302"/>
              <a:gd name="connsiteX5" fmla="*/ 0 w 172695"/>
              <a:gd name="connsiteY5" fmla="*/ 0 h 138302"/>
              <a:gd name="connsiteX6" fmla="*/ 0 w 172695"/>
              <a:gd name="connsiteY6" fmla="*/ 0 h 13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695" h="138302">
                <a:moveTo>
                  <a:pt x="0" y="0"/>
                </a:moveTo>
                <a:lnTo>
                  <a:pt x="94233" y="87865"/>
                </a:lnTo>
                <a:lnTo>
                  <a:pt x="172695" y="138302"/>
                </a:lnTo>
                <a:lnTo>
                  <a:pt x="172694" y="138302"/>
                </a:lnTo>
                <a:lnTo>
                  <a:pt x="94235" y="87867"/>
                </a:lnTo>
                <a:cubicBezTo>
                  <a:pt x="62024" y="62820"/>
                  <a:pt x="30576" y="33440"/>
                  <a:pt x="0" y="0"/>
                </a:cubicBez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1D656F0F-A290-54D6-218C-302288A95636}"/>
              </a:ext>
            </a:extLst>
          </p:cNvPr>
          <p:cNvSpPr txBox="1"/>
          <p:nvPr/>
        </p:nvSpPr>
        <p:spPr>
          <a:xfrm>
            <a:off x="2615184" y="279916"/>
            <a:ext cx="8595360" cy="769441"/>
          </a:xfrm>
          <a:prstGeom prst="rect">
            <a:avLst/>
          </a:prstGeom>
          <a:noFill/>
        </p:spPr>
        <p:txBody>
          <a:bodyPr wrap="square" rtlCol="0">
            <a:spAutoFit/>
          </a:bodyPr>
          <a:lstStyle/>
          <a:p>
            <a:r>
              <a:rPr lang="en-US" sz="4400">
                <a:solidFill>
                  <a:schemeClr val="bg1">
                    <a:lumMod val="85000"/>
                  </a:schemeClr>
                </a:solidFill>
                <a:effectLst>
                  <a:outerShdw blurRad="38100" dist="38100" dir="2700000" algn="tl">
                    <a:srgbClr val="000000">
                      <a:alpha val="43137"/>
                    </a:srgbClr>
                  </a:outerShdw>
                </a:effectLst>
                <a:latin typeface="Montserrat" panose="00000500000000000000" pitchFamily="2" charset="0"/>
              </a:rPr>
              <a:t>Thành phố thông minh hả?</a:t>
            </a:r>
          </a:p>
        </p:txBody>
      </p:sp>
      <p:sp>
        <p:nvSpPr>
          <p:cNvPr id="2" name="Rectangle 1">
            <a:extLst>
              <a:ext uri="{FF2B5EF4-FFF2-40B4-BE49-F238E27FC236}">
                <a16:creationId xmlns:a16="http://schemas.microsoft.com/office/drawing/2014/main" id="{01BA7B87-5C73-5E45-98CC-4783319B4E1D}"/>
              </a:ext>
            </a:extLst>
          </p:cNvPr>
          <p:cNvSpPr/>
          <p:nvPr/>
        </p:nvSpPr>
        <p:spPr>
          <a:xfrm>
            <a:off x="0" y="34673"/>
            <a:ext cx="2114550" cy="6858000"/>
          </a:xfrm>
          <a:prstGeom prst="rect">
            <a:avLst/>
          </a:prstGeom>
          <a:solidFill>
            <a:srgbClr val="121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BDF793C-E736-2F57-B84E-5CE7CA6B8BDD}"/>
              </a:ext>
            </a:extLst>
          </p:cNvPr>
          <p:cNvSpPr/>
          <p:nvPr/>
        </p:nvSpPr>
        <p:spPr>
          <a:xfrm>
            <a:off x="195262" y="664636"/>
            <a:ext cx="1724025" cy="369332"/>
          </a:xfrm>
          <a:prstGeom prst="roundRect">
            <a:avLst/>
          </a:prstGeom>
          <a:solidFill>
            <a:srgbClr val="121212"/>
          </a:solidFill>
          <a:ln>
            <a:solidFill>
              <a:srgbClr val="1A2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5A57EAC-6E4C-E083-17DE-B1AB0ECAF424}"/>
              </a:ext>
            </a:extLst>
          </p:cNvPr>
          <p:cNvSpPr txBox="1"/>
          <p:nvPr/>
        </p:nvSpPr>
        <p:spPr>
          <a:xfrm>
            <a:off x="295275" y="213980"/>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1. Khái niệm</a:t>
            </a:r>
          </a:p>
        </p:txBody>
      </p:sp>
      <p:sp>
        <p:nvSpPr>
          <p:cNvPr id="24" name="TextBox 23">
            <a:extLst>
              <a:ext uri="{FF2B5EF4-FFF2-40B4-BE49-F238E27FC236}">
                <a16:creationId xmlns:a16="http://schemas.microsoft.com/office/drawing/2014/main" id="{3F842D3F-4EC8-C60A-D9CC-434FF7C8076F}"/>
              </a:ext>
            </a:extLst>
          </p:cNvPr>
          <p:cNvSpPr txBox="1"/>
          <p:nvPr/>
        </p:nvSpPr>
        <p:spPr>
          <a:xfrm>
            <a:off x="295274" y="664636"/>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2. Yếu tố</a:t>
            </a:r>
          </a:p>
        </p:txBody>
      </p:sp>
      <p:sp>
        <p:nvSpPr>
          <p:cNvPr id="25" name="TextBox 24">
            <a:extLst>
              <a:ext uri="{FF2B5EF4-FFF2-40B4-BE49-F238E27FC236}">
                <a16:creationId xmlns:a16="http://schemas.microsoft.com/office/drawing/2014/main" id="{419D6261-8702-1132-16BE-2645B451E735}"/>
              </a:ext>
            </a:extLst>
          </p:cNvPr>
          <p:cNvSpPr txBox="1"/>
          <p:nvPr/>
        </p:nvSpPr>
        <p:spPr>
          <a:xfrm>
            <a:off x="2657546" y="1229514"/>
            <a:ext cx="4052935" cy="830997"/>
          </a:xfrm>
          <a:prstGeom prst="rect">
            <a:avLst/>
          </a:prstGeom>
          <a:noFill/>
        </p:spPr>
        <p:txBody>
          <a:bodyPr wrap="square" rtlCol="0">
            <a:spAutoFit/>
          </a:bodyPr>
          <a:lstStyle/>
          <a:p>
            <a:r>
              <a:rPr lang="en-US" sz="1600">
                <a:solidFill>
                  <a:schemeClr val="bg1">
                    <a:lumMod val="85000"/>
                  </a:schemeClr>
                </a:solidFill>
                <a:latin typeface="Montserrat" panose="00000500000000000000" pitchFamily="2" charset="0"/>
              </a:rPr>
              <a:t>Có vài yếu tố cơ bản để quyết định xem thành phố nào đó có phải là thành phố thông minh hay không.</a:t>
            </a:r>
          </a:p>
        </p:txBody>
      </p:sp>
      <p:sp>
        <p:nvSpPr>
          <p:cNvPr id="28" name="Rectangle: Rounded Corners 27">
            <a:extLst>
              <a:ext uri="{FF2B5EF4-FFF2-40B4-BE49-F238E27FC236}">
                <a16:creationId xmlns:a16="http://schemas.microsoft.com/office/drawing/2014/main" id="{0AF30988-C2BA-2DFE-C927-9D731E254D2E}"/>
              </a:ext>
            </a:extLst>
          </p:cNvPr>
          <p:cNvSpPr/>
          <p:nvPr/>
        </p:nvSpPr>
        <p:spPr>
          <a:xfrm>
            <a:off x="7299256" y="1825703"/>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D42AD336-E4F8-D9E1-EB94-E0CA7619A726}"/>
              </a:ext>
            </a:extLst>
          </p:cNvPr>
          <p:cNvSpPr/>
          <p:nvPr/>
        </p:nvSpPr>
        <p:spPr>
          <a:xfrm>
            <a:off x="7299256" y="2872968"/>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412F2331-FA24-D0CC-3C0A-811334DC1CBE}"/>
              </a:ext>
            </a:extLst>
          </p:cNvPr>
          <p:cNvSpPr/>
          <p:nvPr/>
        </p:nvSpPr>
        <p:spPr>
          <a:xfrm>
            <a:off x="7299255" y="3917519"/>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17A49FE7-2EA3-8EBF-DB2E-F27428A3B3A9}"/>
              </a:ext>
            </a:extLst>
          </p:cNvPr>
          <p:cNvSpPr/>
          <p:nvPr/>
        </p:nvSpPr>
        <p:spPr>
          <a:xfrm>
            <a:off x="7299255" y="5015346"/>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city skyline at night&#10;&#10;Description automatically generated">
            <a:extLst>
              <a:ext uri="{FF2B5EF4-FFF2-40B4-BE49-F238E27FC236}">
                <a16:creationId xmlns:a16="http://schemas.microsoft.com/office/drawing/2014/main" id="{069BFD3F-8453-5F18-E834-96727938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3355" y="3642410"/>
            <a:ext cx="4052935" cy="2701957"/>
          </a:xfrm>
          <a:prstGeom prst="rect">
            <a:avLst/>
          </a:prstGeom>
          <a:effectLst>
            <a:outerShdw blurRad="50800" dist="38100" dir="5400000" algn="t" rotWithShape="0">
              <a:prstClr val="black">
                <a:alpha val="40000"/>
              </a:prstClr>
            </a:outerShdw>
          </a:effectLst>
        </p:spPr>
      </p:pic>
      <p:sp>
        <p:nvSpPr>
          <p:cNvPr id="34" name="Rectangle 33">
            <a:extLst>
              <a:ext uri="{FF2B5EF4-FFF2-40B4-BE49-F238E27FC236}">
                <a16:creationId xmlns:a16="http://schemas.microsoft.com/office/drawing/2014/main" id="{05B93A72-A07A-489C-5D0C-DA191167FF12}"/>
              </a:ext>
            </a:extLst>
          </p:cNvPr>
          <p:cNvSpPr/>
          <p:nvPr/>
        </p:nvSpPr>
        <p:spPr>
          <a:xfrm>
            <a:off x="6081098" y="3196133"/>
            <a:ext cx="890016" cy="830997"/>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852D3D5-9AAF-B3CE-9DFC-56578C4A1482}"/>
              </a:ext>
            </a:extLst>
          </p:cNvPr>
          <p:cNvSpPr/>
          <p:nvPr/>
        </p:nvSpPr>
        <p:spPr>
          <a:xfrm>
            <a:off x="2235427" y="5854215"/>
            <a:ext cx="890016" cy="830997"/>
          </a:xfrm>
          <a:prstGeom prst="rect">
            <a:avLst/>
          </a:prstGeom>
          <a:solidFill>
            <a:schemeClr val="bg2">
              <a:lumMod val="10000"/>
            </a:schemeClr>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1E39BEF-1F1C-26F6-F63E-E95897C2EA95}"/>
              </a:ext>
            </a:extLst>
          </p:cNvPr>
          <p:cNvSpPr txBox="1"/>
          <p:nvPr/>
        </p:nvSpPr>
        <p:spPr>
          <a:xfrm>
            <a:off x="7299255" y="2041597"/>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Công nghệ</a:t>
            </a:r>
          </a:p>
        </p:txBody>
      </p:sp>
      <p:sp>
        <p:nvSpPr>
          <p:cNvPr id="37" name="TextBox 36">
            <a:extLst>
              <a:ext uri="{FF2B5EF4-FFF2-40B4-BE49-F238E27FC236}">
                <a16:creationId xmlns:a16="http://schemas.microsoft.com/office/drawing/2014/main" id="{735D538A-B944-7CAC-D870-BC521F420696}"/>
              </a:ext>
            </a:extLst>
          </p:cNvPr>
          <p:cNvSpPr txBox="1"/>
          <p:nvPr/>
        </p:nvSpPr>
        <p:spPr>
          <a:xfrm>
            <a:off x="7299255" y="3071666"/>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Dân cư</a:t>
            </a:r>
          </a:p>
        </p:txBody>
      </p:sp>
      <p:sp>
        <p:nvSpPr>
          <p:cNvPr id="38" name="TextBox 37">
            <a:extLst>
              <a:ext uri="{FF2B5EF4-FFF2-40B4-BE49-F238E27FC236}">
                <a16:creationId xmlns:a16="http://schemas.microsoft.com/office/drawing/2014/main" id="{9EE3D4B1-A312-D1EC-D89F-2B9B8876F73B}"/>
              </a:ext>
            </a:extLst>
          </p:cNvPr>
          <p:cNvSpPr txBox="1"/>
          <p:nvPr/>
        </p:nvSpPr>
        <p:spPr>
          <a:xfrm>
            <a:off x="7299255" y="4118931"/>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Kinh tế</a:t>
            </a:r>
          </a:p>
        </p:txBody>
      </p:sp>
      <p:sp>
        <p:nvSpPr>
          <p:cNvPr id="39" name="TextBox 38">
            <a:extLst>
              <a:ext uri="{FF2B5EF4-FFF2-40B4-BE49-F238E27FC236}">
                <a16:creationId xmlns:a16="http://schemas.microsoft.com/office/drawing/2014/main" id="{EE0F34FE-D496-8203-AD95-832F4FB209E0}"/>
              </a:ext>
            </a:extLst>
          </p:cNvPr>
          <p:cNvSpPr txBox="1"/>
          <p:nvPr/>
        </p:nvSpPr>
        <p:spPr>
          <a:xfrm>
            <a:off x="7336422" y="5215401"/>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Cơ sở vật chất</a:t>
            </a:r>
          </a:p>
        </p:txBody>
      </p:sp>
    </p:spTree>
    <p:extLst>
      <p:ext uri="{BB962C8B-B14F-4D97-AF65-F5344CB8AC3E}">
        <p14:creationId xmlns:p14="http://schemas.microsoft.com/office/powerpoint/2010/main" val="3339526192"/>
      </p:ext>
    </p:extLst>
  </p:cSld>
  <p:clrMapOvr>
    <a:masterClrMapping/>
  </p:clrMapOvr>
  <mc:AlternateContent xmlns:mc="http://schemas.openxmlformats.org/markup-compatibility/2006">
    <mc:Choice xmlns:p159="http://schemas.microsoft.com/office/powerpoint/2015/09/main" Requires="p159">
      <p:transition spd="med" advTm="1000">
        <p159:morph option="byObject"/>
      </p:transition>
    </mc:Choice>
    <mc:Fallback>
      <p:transition spd="med" advTm="1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a:extLst>
            <a:ext uri="{FF2B5EF4-FFF2-40B4-BE49-F238E27FC236}">
              <a16:creationId xmlns:a16="http://schemas.microsoft.com/office/drawing/2014/main" id="{1C00B8D1-AFBD-D9C9-651E-793185679C66}"/>
            </a:ext>
          </a:extLst>
        </p:cNvPr>
        <p:cNvGrpSpPr/>
        <p:nvPr/>
      </p:nvGrpSpPr>
      <p:grpSpPr>
        <a:xfrm>
          <a:off x="0" y="0"/>
          <a:ext cx="0" cy="0"/>
          <a:chOff x="0" y="0"/>
          <a:chExt cx="0" cy="0"/>
        </a:xfrm>
      </p:grpSpPr>
      <p:sp>
        <p:nvSpPr>
          <p:cNvPr id="77" name="Freeform: Shape 76">
            <a:extLst>
              <a:ext uri="{FF2B5EF4-FFF2-40B4-BE49-F238E27FC236}">
                <a16:creationId xmlns:a16="http://schemas.microsoft.com/office/drawing/2014/main" id="{86AC9949-70F9-1DD4-C3E1-8ABFA3586030}"/>
              </a:ext>
            </a:extLst>
          </p:cNvPr>
          <p:cNvSpPr/>
          <p:nvPr/>
        </p:nvSpPr>
        <p:spPr>
          <a:xfrm>
            <a:off x="7501183" y="9230391"/>
            <a:ext cx="24716" cy="7057"/>
          </a:xfrm>
          <a:custGeom>
            <a:avLst/>
            <a:gdLst>
              <a:gd name="connsiteX0" fmla="*/ 0 w 24716"/>
              <a:gd name="connsiteY0" fmla="*/ 0 h 7057"/>
              <a:gd name="connsiteX1" fmla="*/ 7436 w 24716"/>
              <a:gd name="connsiteY1" fmla="*/ 880 h 7057"/>
              <a:gd name="connsiteX2" fmla="*/ 24716 w 24716"/>
              <a:gd name="connsiteY2" fmla="*/ 7057 h 7057"/>
              <a:gd name="connsiteX3" fmla="*/ 0 w 24716"/>
              <a:gd name="connsiteY3" fmla="*/ 0 h 7057"/>
            </a:gdLst>
            <a:ahLst/>
            <a:cxnLst>
              <a:cxn ang="0">
                <a:pos x="connsiteX0" y="connsiteY0"/>
              </a:cxn>
              <a:cxn ang="0">
                <a:pos x="connsiteX1" y="connsiteY1"/>
              </a:cxn>
              <a:cxn ang="0">
                <a:pos x="connsiteX2" y="connsiteY2"/>
              </a:cxn>
              <a:cxn ang="0">
                <a:pos x="connsiteX3" y="connsiteY3"/>
              </a:cxn>
            </a:cxnLst>
            <a:rect l="l" t="t" r="r" b="b"/>
            <a:pathLst>
              <a:path w="24716" h="7057">
                <a:moveTo>
                  <a:pt x="0" y="0"/>
                </a:moveTo>
                <a:lnTo>
                  <a:pt x="7436" y="880"/>
                </a:lnTo>
                <a:lnTo>
                  <a:pt x="24716" y="7057"/>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036435BB-5824-08C3-3E43-5C9EC1E703C7}"/>
              </a:ext>
            </a:extLst>
          </p:cNvPr>
          <p:cNvSpPr/>
          <p:nvPr/>
        </p:nvSpPr>
        <p:spPr>
          <a:xfrm>
            <a:off x="7525899" y="9237448"/>
            <a:ext cx="54570" cy="19508"/>
          </a:xfrm>
          <a:custGeom>
            <a:avLst/>
            <a:gdLst>
              <a:gd name="connsiteX0" fmla="*/ 0 w 54570"/>
              <a:gd name="connsiteY0" fmla="*/ 0 h 19508"/>
              <a:gd name="connsiteX1" fmla="*/ 34253 w 54570"/>
              <a:gd name="connsiteY1" fmla="*/ 9781 h 19508"/>
              <a:gd name="connsiteX2" fmla="*/ 54570 w 54570"/>
              <a:gd name="connsiteY2" fmla="*/ 19508 h 19508"/>
              <a:gd name="connsiteX3" fmla="*/ 0 w 54570"/>
              <a:gd name="connsiteY3" fmla="*/ 0 h 19508"/>
            </a:gdLst>
            <a:ahLst/>
            <a:cxnLst>
              <a:cxn ang="0">
                <a:pos x="connsiteX0" y="connsiteY0"/>
              </a:cxn>
              <a:cxn ang="0">
                <a:pos x="connsiteX1" y="connsiteY1"/>
              </a:cxn>
              <a:cxn ang="0">
                <a:pos x="connsiteX2" y="connsiteY2"/>
              </a:cxn>
              <a:cxn ang="0">
                <a:pos x="connsiteX3" y="connsiteY3"/>
              </a:cxn>
            </a:cxnLst>
            <a:rect l="l" t="t" r="r" b="b"/>
            <a:pathLst>
              <a:path w="54570" h="19508">
                <a:moveTo>
                  <a:pt x="0" y="0"/>
                </a:moveTo>
                <a:lnTo>
                  <a:pt x="34253" y="9781"/>
                </a:lnTo>
                <a:lnTo>
                  <a:pt x="54570" y="19508"/>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51FB9F77-C705-C11A-340B-5F7AB779FDCE}"/>
              </a:ext>
            </a:extLst>
          </p:cNvPr>
          <p:cNvSpPr/>
          <p:nvPr/>
        </p:nvSpPr>
        <p:spPr>
          <a:xfrm>
            <a:off x="7580469" y="9256956"/>
            <a:ext cx="26896" cy="12877"/>
          </a:xfrm>
          <a:custGeom>
            <a:avLst/>
            <a:gdLst>
              <a:gd name="connsiteX0" fmla="*/ 0 w 26896"/>
              <a:gd name="connsiteY0" fmla="*/ 0 h 12877"/>
              <a:gd name="connsiteX1" fmla="*/ 13525 w 26896"/>
              <a:gd name="connsiteY1" fmla="*/ 4835 h 12877"/>
              <a:gd name="connsiteX2" fmla="*/ 26896 w 26896"/>
              <a:gd name="connsiteY2" fmla="*/ 12877 h 12877"/>
              <a:gd name="connsiteX3" fmla="*/ 0 w 26896"/>
              <a:gd name="connsiteY3" fmla="*/ 0 h 12877"/>
            </a:gdLst>
            <a:ahLst/>
            <a:cxnLst>
              <a:cxn ang="0">
                <a:pos x="connsiteX0" y="connsiteY0"/>
              </a:cxn>
              <a:cxn ang="0">
                <a:pos x="connsiteX1" y="connsiteY1"/>
              </a:cxn>
              <a:cxn ang="0">
                <a:pos x="connsiteX2" y="connsiteY2"/>
              </a:cxn>
              <a:cxn ang="0">
                <a:pos x="connsiteX3" y="connsiteY3"/>
              </a:cxn>
            </a:cxnLst>
            <a:rect l="l" t="t" r="r" b="b"/>
            <a:pathLst>
              <a:path w="26896" h="12877">
                <a:moveTo>
                  <a:pt x="0" y="0"/>
                </a:moveTo>
                <a:lnTo>
                  <a:pt x="13525" y="4835"/>
                </a:lnTo>
                <a:lnTo>
                  <a:pt x="26896" y="12877"/>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CC22080A-C4F5-E1B4-CD7F-D54308063A0F}"/>
              </a:ext>
            </a:extLst>
          </p:cNvPr>
          <p:cNvSpPr/>
          <p:nvPr/>
        </p:nvSpPr>
        <p:spPr>
          <a:xfrm>
            <a:off x="7499210" y="10302220"/>
            <a:ext cx="52889" cy="31810"/>
          </a:xfrm>
          <a:custGeom>
            <a:avLst/>
            <a:gdLst>
              <a:gd name="connsiteX0" fmla="*/ 0 w 52889"/>
              <a:gd name="connsiteY0" fmla="*/ 0 h 31810"/>
              <a:gd name="connsiteX1" fmla="*/ 20039 w 52889"/>
              <a:gd name="connsiteY1" fmla="*/ 9594 h 31810"/>
              <a:gd name="connsiteX2" fmla="*/ 52889 w 52889"/>
              <a:gd name="connsiteY2" fmla="*/ 31810 h 31810"/>
              <a:gd name="connsiteX3" fmla="*/ 0 w 52889"/>
              <a:gd name="connsiteY3" fmla="*/ 0 h 31810"/>
            </a:gdLst>
            <a:ahLst/>
            <a:cxnLst>
              <a:cxn ang="0">
                <a:pos x="connsiteX0" y="connsiteY0"/>
              </a:cxn>
              <a:cxn ang="0">
                <a:pos x="connsiteX1" y="connsiteY1"/>
              </a:cxn>
              <a:cxn ang="0">
                <a:pos x="connsiteX2" y="connsiteY2"/>
              </a:cxn>
              <a:cxn ang="0">
                <a:pos x="connsiteX3" y="connsiteY3"/>
              </a:cxn>
            </a:cxnLst>
            <a:rect l="l" t="t" r="r" b="b"/>
            <a:pathLst>
              <a:path w="52889" h="31810">
                <a:moveTo>
                  <a:pt x="0" y="0"/>
                </a:moveTo>
                <a:lnTo>
                  <a:pt x="20039" y="9594"/>
                </a:lnTo>
                <a:lnTo>
                  <a:pt x="52889" y="31810"/>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1456A53E-96AC-D3E6-0927-F6C3C60DA36F}"/>
              </a:ext>
            </a:extLst>
          </p:cNvPr>
          <p:cNvSpPr/>
          <p:nvPr/>
        </p:nvSpPr>
        <p:spPr>
          <a:xfrm>
            <a:off x="5501251" y="6670506"/>
            <a:ext cx="172695" cy="138302"/>
          </a:xfrm>
          <a:custGeom>
            <a:avLst/>
            <a:gdLst>
              <a:gd name="connsiteX0" fmla="*/ 0 w 172695"/>
              <a:gd name="connsiteY0" fmla="*/ 0 h 138302"/>
              <a:gd name="connsiteX1" fmla="*/ 94233 w 172695"/>
              <a:gd name="connsiteY1" fmla="*/ 87865 h 138302"/>
              <a:gd name="connsiteX2" fmla="*/ 172695 w 172695"/>
              <a:gd name="connsiteY2" fmla="*/ 138302 h 138302"/>
              <a:gd name="connsiteX3" fmla="*/ 172694 w 172695"/>
              <a:gd name="connsiteY3" fmla="*/ 138302 h 138302"/>
              <a:gd name="connsiteX4" fmla="*/ 94235 w 172695"/>
              <a:gd name="connsiteY4" fmla="*/ 87867 h 138302"/>
              <a:gd name="connsiteX5" fmla="*/ 0 w 172695"/>
              <a:gd name="connsiteY5" fmla="*/ 0 h 138302"/>
              <a:gd name="connsiteX6" fmla="*/ 0 w 172695"/>
              <a:gd name="connsiteY6" fmla="*/ 0 h 13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695" h="138302">
                <a:moveTo>
                  <a:pt x="0" y="0"/>
                </a:moveTo>
                <a:lnTo>
                  <a:pt x="94233" y="87865"/>
                </a:lnTo>
                <a:lnTo>
                  <a:pt x="172695" y="138302"/>
                </a:lnTo>
                <a:lnTo>
                  <a:pt x="172694" y="138302"/>
                </a:lnTo>
                <a:lnTo>
                  <a:pt x="94235" y="87867"/>
                </a:lnTo>
                <a:cubicBezTo>
                  <a:pt x="62024" y="62820"/>
                  <a:pt x="30576" y="33440"/>
                  <a:pt x="0" y="0"/>
                </a:cubicBez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E52C7296-547E-99AB-8E3C-33BCAE57A9F4}"/>
              </a:ext>
            </a:extLst>
          </p:cNvPr>
          <p:cNvSpPr txBox="1"/>
          <p:nvPr/>
        </p:nvSpPr>
        <p:spPr>
          <a:xfrm>
            <a:off x="2615184" y="279916"/>
            <a:ext cx="8595360" cy="769441"/>
          </a:xfrm>
          <a:prstGeom prst="rect">
            <a:avLst/>
          </a:prstGeom>
          <a:noFill/>
        </p:spPr>
        <p:txBody>
          <a:bodyPr wrap="square" rtlCol="0">
            <a:spAutoFit/>
          </a:bodyPr>
          <a:lstStyle/>
          <a:p>
            <a:r>
              <a:rPr lang="en-US" sz="4400">
                <a:solidFill>
                  <a:schemeClr val="bg1">
                    <a:lumMod val="85000"/>
                  </a:schemeClr>
                </a:solidFill>
                <a:effectLst>
                  <a:outerShdw blurRad="38100" dist="38100" dir="2700000" algn="tl">
                    <a:srgbClr val="000000">
                      <a:alpha val="43137"/>
                    </a:srgbClr>
                  </a:outerShdw>
                </a:effectLst>
                <a:latin typeface="Montserrat" panose="00000500000000000000" pitchFamily="2" charset="0"/>
              </a:rPr>
              <a:t>Thành phố thông minh hả?</a:t>
            </a:r>
          </a:p>
        </p:txBody>
      </p:sp>
      <p:sp>
        <p:nvSpPr>
          <p:cNvPr id="2" name="Rectangle 1">
            <a:extLst>
              <a:ext uri="{FF2B5EF4-FFF2-40B4-BE49-F238E27FC236}">
                <a16:creationId xmlns:a16="http://schemas.microsoft.com/office/drawing/2014/main" id="{6CD5FBEC-3BE1-F274-F907-54B6A426EE2A}"/>
              </a:ext>
            </a:extLst>
          </p:cNvPr>
          <p:cNvSpPr/>
          <p:nvPr/>
        </p:nvSpPr>
        <p:spPr>
          <a:xfrm>
            <a:off x="0" y="34673"/>
            <a:ext cx="2114550" cy="6858000"/>
          </a:xfrm>
          <a:prstGeom prst="rect">
            <a:avLst/>
          </a:prstGeom>
          <a:solidFill>
            <a:srgbClr val="121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D60F3DD7-4A30-A9BE-98F9-1A202B5179D6}"/>
              </a:ext>
            </a:extLst>
          </p:cNvPr>
          <p:cNvSpPr/>
          <p:nvPr/>
        </p:nvSpPr>
        <p:spPr>
          <a:xfrm>
            <a:off x="195262" y="1068665"/>
            <a:ext cx="1724025" cy="369332"/>
          </a:xfrm>
          <a:prstGeom prst="roundRect">
            <a:avLst/>
          </a:prstGeom>
          <a:solidFill>
            <a:srgbClr val="121212"/>
          </a:solidFill>
          <a:ln>
            <a:solidFill>
              <a:srgbClr val="1A2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9A8906-79D4-4C65-5DDC-6D698E0C8296}"/>
              </a:ext>
            </a:extLst>
          </p:cNvPr>
          <p:cNvSpPr txBox="1"/>
          <p:nvPr/>
        </p:nvSpPr>
        <p:spPr>
          <a:xfrm>
            <a:off x="295275" y="213980"/>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1. Khái niệm</a:t>
            </a:r>
          </a:p>
        </p:txBody>
      </p:sp>
      <p:sp>
        <p:nvSpPr>
          <p:cNvPr id="24" name="TextBox 23">
            <a:extLst>
              <a:ext uri="{FF2B5EF4-FFF2-40B4-BE49-F238E27FC236}">
                <a16:creationId xmlns:a16="http://schemas.microsoft.com/office/drawing/2014/main" id="{56F0C06D-18BB-9E9F-8C8C-75021ED09983}"/>
              </a:ext>
            </a:extLst>
          </p:cNvPr>
          <p:cNvSpPr txBox="1"/>
          <p:nvPr/>
        </p:nvSpPr>
        <p:spPr>
          <a:xfrm>
            <a:off x="295275" y="663405"/>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2. Yếu tố</a:t>
            </a:r>
          </a:p>
        </p:txBody>
      </p:sp>
      <p:sp>
        <p:nvSpPr>
          <p:cNvPr id="25" name="TextBox 24">
            <a:extLst>
              <a:ext uri="{FF2B5EF4-FFF2-40B4-BE49-F238E27FC236}">
                <a16:creationId xmlns:a16="http://schemas.microsoft.com/office/drawing/2014/main" id="{6AFE4D45-14A3-3465-4CB2-CD8AA0C4E960}"/>
              </a:ext>
            </a:extLst>
          </p:cNvPr>
          <p:cNvSpPr txBox="1"/>
          <p:nvPr/>
        </p:nvSpPr>
        <p:spPr>
          <a:xfrm>
            <a:off x="2461044" y="7112286"/>
            <a:ext cx="4052935" cy="830997"/>
          </a:xfrm>
          <a:prstGeom prst="rect">
            <a:avLst/>
          </a:prstGeom>
          <a:noFill/>
        </p:spPr>
        <p:txBody>
          <a:bodyPr wrap="square" rtlCol="0">
            <a:spAutoFit/>
          </a:bodyPr>
          <a:lstStyle/>
          <a:p>
            <a:r>
              <a:rPr lang="en-US" sz="1600">
                <a:solidFill>
                  <a:schemeClr val="bg1">
                    <a:lumMod val="85000"/>
                  </a:schemeClr>
                </a:solidFill>
                <a:latin typeface="Montserrat" panose="00000500000000000000" pitchFamily="2" charset="0"/>
              </a:rPr>
              <a:t>Có vài yếu tố cơ bản để quyết định xem thành phố nào đó có phải là thành phố thông minh hay không.</a:t>
            </a:r>
          </a:p>
        </p:txBody>
      </p:sp>
      <p:sp>
        <p:nvSpPr>
          <p:cNvPr id="28" name="Rectangle: Rounded Corners 27">
            <a:extLst>
              <a:ext uri="{FF2B5EF4-FFF2-40B4-BE49-F238E27FC236}">
                <a16:creationId xmlns:a16="http://schemas.microsoft.com/office/drawing/2014/main" id="{DF1FE5A0-9B7D-C050-C7ED-0924B6E6A3AA}"/>
              </a:ext>
            </a:extLst>
          </p:cNvPr>
          <p:cNvSpPr/>
          <p:nvPr/>
        </p:nvSpPr>
        <p:spPr>
          <a:xfrm>
            <a:off x="12756159" y="1766710"/>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60B84D28-54B9-9358-1646-D25FFB77DC85}"/>
              </a:ext>
            </a:extLst>
          </p:cNvPr>
          <p:cNvSpPr/>
          <p:nvPr/>
        </p:nvSpPr>
        <p:spPr>
          <a:xfrm>
            <a:off x="13493579" y="2812618"/>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CB657780-1C4D-2AB9-927A-52C82D40148A}"/>
              </a:ext>
            </a:extLst>
          </p:cNvPr>
          <p:cNvSpPr/>
          <p:nvPr/>
        </p:nvSpPr>
        <p:spPr>
          <a:xfrm>
            <a:off x="14389985" y="3780758"/>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2799FB65-214A-3E50-14FD-AB7831B1D690}"/>
              </a:ext>
            </a:extLst>
          </p:cNvPr>
          <p:cNvSpPr/>
          <p:nvPr/>
        </p:nvSpPr>
        <p:spPr>
          <a:xfrm>
            <a:off x="15532689" y="4715697"/>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city skyline at night&#10;&#10;Description automatically generated">
            <a:extLst>
              <a:ext uri="{FF2B5EF4-FFF2-40B4-BE49-F238E27FC236}">
                <a16:creationId xmlns:a16="http://schemas.microsoft.com/office/drawing/2014/main" id="{CD157BA9-E54A-8CAC-100E-076514A86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964" y="7453131"/>
            <a:ext cx="4052935" cy="2701957"/>
          </a:xfrm>
          <a:prstGeom prst="rect">
            <a:avLst/>
          </a:prstGeom>
          <a:effectLst>
            <a:outerShdw blurRad="50800" dist="38100" dir="5400000" algn="t" rotWithShape="0">
              <a:prstClr val="black">
                <a:alpha val="40000"/>
              </a:prstClr>
            </a:outerShdw>
          </a:effectLst>
        </p:spPr>
      </p:pic>
      <p:sp>
        <p:nvSpPr>
          <p:cNvPr id="34" name="Rectangle 33">
            <a:extLst>
              <a:ext uri="{FF2B5EF4-FFF2-40B4-BE49-F238E27FC236}">
                <a16:creationId xmlns:a16="http://schemas.microsoft.com/office/drawing/2014/main" id="{C5092CAF-C5D0-9C9C-5C00-EAC752BAD8EB}"/>
              </a:ext>
            </a:extLst>
          </p:cNvPr>
          <p:cNvSpPr/>
          <p:nvPr/>
        </p:nvSpPr>
        <p:spPr>
          <a:xfrm>
            <a:off x="5861707" y="7006854"/>
            <a:ext cx="890016" cy="830997"/>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B32C782-6AA9-89D4-CB37-5B2202829411}"/>
              </a:ext>
            </a:extLst>
          </p:cNvPr>
          <p:cNvSpPr/>
          <p:nvPr/>
        </p:nvSpPr>
        <p:spPr>
          <a:xfrm>
            <a:off x="2016036" y="9664936"/>
            <a:ext cx="890016" cy="830997"/>
          </a:xfrm>
          <a:prstGeom prst="rect">
            <a:avLst/>
          </a:prstGeom>
          <a:solidFill>
            <a:schemeClr val="bg2">
              <a:lumMod val="10000"/>
            </a:schemeClr>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71B9FC8-3D4E-0E8B-DA2E-031D121C3761}"/>
              </a:ext>
            </a:extLst>
          </p:cNvPr>
          <p:cNvSpPr txBox="1"/>
          <p:nvPr/>
        </p:nvSpPr>
        <p:spPr>
          <a:xfrm>
            <a:off x="12756158" y="1982604"/>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Công nghệ</a:t>
            </a:r>
          </a:p>
        </p:txBody>
      </p:sp>
      <p:sp>
        <p:nvSpPr>
          <p:cNvPr id="37" name="TextBox 36">
            <a:extLst>
              <a:ext uri="{FF2B5EF4-FFF2-40B4-BE49-F238E27FC236}">
                <a16:creationId xmlns:a16="http://schemas.microsoft.com/office/drawing/2014/main" id="{8685A127-6F66-3ADE-BCFE-957A325372EF}"/>
              </a:ext>
            </a:extLst>
          </p:cNvPr>
          <p:cNvSpPr txBox="1"/>
          <p:nvPr/>
        </p:nvSpPr>
        <p:spPr>
          <a:xfrm>
            <a:off x="13493578" y="3011316"/>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Dân cư</a:t>
            </a:r>
          </a:p>
        </p:txBody>
      </p:sp>
      <p:sp>
        <p:nvSpPr>
          <p:cNvPr id="38" name="TextBox 37">
            <a:extLst>
              <a:ext uri="{FF2B5EF4-FFF2-40B4-BE49-F238E27FC236}">
                <a16:creationId xmlns:a16="http://schemas.microsoft.com/office/drawing/2014/main" id="{C5FB3754-6FBE-1157-5259-8301608B014D}"/>
              </a:ext>
            </a:extLst>
          </p:cNvPr>
          <p:cNvSpPr txBox="1"/>
          <p:nvPr/>
        </p:nvSpPr>
        <p:spPr>
          <a:xfrm>
            <a:off x="14389985" y="3982170"/>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Kinh tế</a:t>
            </a:r>
          </a:p>
        </p:txBody>
      </p:sp>
      <p:sp>
        <p:nvSpPr>
          <p:cNvPr id="39" name="TextBox 38">
            <a:extLst>
              <a:ext uri="{FF2B5EF4-FFF2-40B4-BE49-F238E27FC236}">
                <a16:creationId xmlns:a16="http://schemas.microsoft.com/office/drawing/2014/main" id="{F89CBBF5-4C70-0949-D998-B130A3D0A34F}"/>
              </a:ext>
            </a:extLst>
          </p:cNvPr>
          <p:cNvSpPr txBox="1"/>
          <p:nvPr/>
        </p:nvSpPr>
        <p:spPr>
          <a:xfrm>
            <a:off x="15569856" y="4915752"/>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Cơ sở vật chất</a:t>
            </a:r>
          </a:p>
        </p:txBody>
      </p:sp>
      <p:sp>
        <p:nvSpPr>
          <p:cNvPr id="8" name="Rectangle: Rounded Corners 7">
            <a:extLst>
              <a:ext uri="{FF2B5EF4-FFF2-40B4-BE49-F238E27FC236}">
                <a16:creationId xmlns:a16="http://schemas.microsoft.com/office/drawing/2014/main" id="{B031CEC3-ADF1-CD9B-0101-963DCA29E742}"/>
              </a:ext>
            </a:extLst>
          </p:cNvPr>
          <p:cNvSpPr/>
          <p:nvPr/>
        </p:nvSpPr>
        <p:spPr>
          <a:xfrm>
            <a:off x="2575153" y="1154789"/>
            <a:ext cx="3679343" cy="769441"/>
          </a:xfrm>
          <a:prstGeom prst="roundRect">
            <a:avLst>
              <a:gd name="adj" fmla="val 6869"/>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Montserrat" panose="00000500000000000000" pitchFamily="2" charset="0"/>
              </a:rPr>
              <a:t>Môi trường</a:t>
            </a:r>
          </a:p>
        </p:txBody>
      </p:sp>
      <p:sp>
        <p:nvSpPr>
          <p:cNvPr id="9" name="TextBox 8">
            <a:extLst>
              <a:ext uri="{FF2B5EF4-FFF2-40B4-BE49-F238E27FC236}">
                <a16:creationId xmlns:a16="http://schemas.microsoft.com/office/drawing/2014/main" id="{D499D8F4-3A5F-C2EB-43C4-3FC84196321D}"/>
              </a:ext>
            </a:extLst>
          </p:cNvPr>
          <p:cNvSpPr txBox="1"/>
          <p:nvPr/>
        </p:nvSpPr>
        <p:spPr>
          <a:xfrm>
            <a:off x="2575153" y="2060833"/>
            <a:ext cx="4078223" cy="1200329"/>
          </a:xfrm>
          <a:prstGeom prst="rect">
            <a:avLst/>
          </a:prstGeom>
          <a:noFill/>
        </p:spPr>
        <p:txBody>
          <a:bodyPr wrap="square" rtlCol="0">
            <a:spAutoFit/>
          </a:bodyPr>
          <a:lstStyle/>
          <a:p>
            <a:r>
              <a:rPr lang="en-US">
                <a:solidFill>
                  <a:schemeClr val="bg1">
                    <a:lumMod val="85000"/>
                  </a:schemeClr>
                </a:solidFill>
                <a:latin typeface="Montserrat" panose="00000500000000000000" pitchFamily="2" charset="0"/>
              </a:rPr>
              <a:t>Kể cả không phải thành phố thông minh, môi trường là vấn đề chúng ta phải giải quyết càng sớm càng tốt.</a:t>
            </a:r>
          </a:p>
        </p:txBody>
      </p:sp>
      <p:sp>
        <p:nvSpPr>
          <p:cNvPr id="10" name="TextBox 9">
            <a:extLst>
              <a:ext uri="{FF2B5EF4-FFF2-40B4-BE49-F238E27FC236}">
                <a16:creationId xmlns:a16="http://schemas.microsoft.com/office/drawing/2014/main" id="{131C049C-E96A-BE57-BE0E-5BDC872FD9E4}"/>
              </a:ext>
            </a:extLst>
          </p:cNvPr>
          <p:cNvSpPr txBox="1"/>
          <p:nvPr/>
        </p:nvSpPr>
        <p:spPr>
          <a:xfrm>
            <a:off x="292011" y="1071310"/>
            <a:ext cx="1724025"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85000"/>
                  </a:schemeClr>
                </a:solidFill>
              </a:rPr>
              <a:t>2.1: Môi trường</a:t>
            </a:r>
          </a:p>
        </p:txBody>
      </p:sp>
      <p:pic>
        <p:nvPicPr>
          <p:cNvPr id="16" name="Picture 15" descr="A screenshot of a computer&#10;&#10;Description automatically generated">
            <a:extLst>
              <a:ext uri="{FF2B5EF4-FFF2-40B4-BE49-F238E27FC236}">
                <a16:creationId xmlns:a16="http://schemas.microsoft.com/office/drawing/2014/main" id="{2170692B-CE3F-25C3-F082-8415B7E436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1056" y="4165479"/>
            <a:ext cx="4712820" cy="2004163"/>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8D55B0ED-1F4A-07B8-2FF3-0B4352C684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5850" y="1634333"/>
            <a:ext cx="4618954" cy="2040792"/>
          </a:xfrm>
          <a:prstGeom prst="rect">
            <a:avLst/>
          </a:prstGeom>
        </p:spPr>
      </p:pic>
      <p:sp>
        <p:nvSpPr>
          <p:cNvPr id="20" name="Rectangle 19">
            <a:extLst>
              <a:ext uri="{FF2B5EF4-FFF2-40B4-BE49-F238E27FC236}">
                <a16:creationId xmlns:a16="http://schemas.microsoft.com/office/drawing/2014/main" id="{9CCD0EA8-F1D9-F2D6-4D8B-C55B2752283A}"/>
              </a:ext>
            </a:extLst>
          </p:cNvPr>
          <p:cNvSpPr/>
          <p:nvPr/>
        </p:nvSpPr>
        <p:spPr>
          <a:xfrm>
            <a:off x="7135461" y="3792012"/>
            <a:ext cx="890016" cy="830997"/>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F564A9B-0D32-3FE9-238E-06DBEDC6311C}"/>
              </a:ext>
            </a:extLst>
          </p:cNvPr>
          <p:cNvSpPr/>
          <p:nvPr/>
        </p:nvSpPr>
        <p:spPr>
          <a:xfrm>
            <a:off x="2376539" y="5809966"/>
            <a:ext cx="890016" cy="830997"/>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49EF8DD-D837-6792-9505-49C76F23AAB3}"/>
              </a:ext>
            </a:extLst>
          </p:cNvPr>
          <p:cNvSpPr/>
          <p:nvPr/>
        </p:nvSpPr>
        <p:spPr>
          <a:xfrm>
            <a:off x="11180467" y="3236002"/>
            <a:ext cx="890016" cy="830997"/>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C430C45-7CC9-5465-5CC0-6F2CC6D8FC6A}"/>
              </a:ext>
            </a:extLst>
          </p:cNvPr>
          <p:cNvSpPr/>
          <p:nvPr/>
        </p:nvSpPr>
        <p:spPr>
          <a:xfrm>
            <a:off x="6750842" y="1174189"/>
            <a:ext cx="890016" cy="830997"/>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24B8391E-AC88-D651-DC83-2DCA9FE3C18F}"/>
              </a:ext>
            </a:extLst>
          </p:cNvPr>
          <p:cNvCxnSpPr/>
          <p:nvPr/>
        </p:nvCxnSpPr>
        <p:spPr>
          <a:xfrm flipV="1">
            <a:off x="8229600" y="3780758"/>
            <a:ext cx="2761488" cy="11254"/>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A52D896-F82E-EFB6-A901-B8BE2ED74961}"/>
              </a:ext>
            </a:extLst>
          </p:cNvPr>
          <p:cNvCxnSpPr>
            <a:cxnSpLocks/>
          </p:cNvCxnSpPr>
          <p:nvPr/>
        </p:nvCxnSpPr>
        <p:spPr>
          <a:xfrm>
            <a:off x="7799925" y="4715697"/>
            <a:ext cx="0" cy="1540727"/>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9993CD12-856F-D3CD-2D51-333E2342C0C5}"/>
              </a:ext>
            </a:extLst>
          </p:cNvPr>
          <p:cNvCxnSpPr/>
          <p:nvPr/>
        </p:nvCxnSpPr>
        <p:spPr>
          <a:xfrm flipV="1">
            <a:off x="4206854" y="3924191"/>
            <a:ext cx="2761488" cy="11254"/>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37274064-447B-B044-5BF9-297CD3CF3FE9}"/>
              </a:ext>
            </a:extLst>
          </p:cNvPr>
          <p:cNvCxnSpPr>
            <a:cxnSpLocks/>
          </p:cNvCxnSpPr>
          <p:nvPr/>
        </p:nvCxnSpPr>
        <p:spPr>
          <a:xfrm>
            <a:off x="6968342" y="2134398"/>
            <a:ext cx="0" cy="1540727"/>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D609692C-1375-03ED-5898-1FD255721316}"/>
              </a:ext>
            </a:extLst>
          </p:cNvPr>
          <p:cNvSpPr txBox="1"/>
          <p:nvPr/>
        </p:nvSpPr>
        <p:spPr>
          <a:xfrm>
            <a:off x="8430768" y="3982170"/>
            <a:ext cx="2779776" cy="338554"/>
          </a:xfrm>
          <a:prstGeom prst="rect">
            <a:avLst/>
          </a:prstGeom>
          <a:noFill/>
        </p:spPr>
        <p:txBody>
          <a:bodyPr wrap="square" rtlCol="0">
            <a:spAutoFit/>
          </a:bodyPr>
          <a:lstStyle/>
          <a:p>
            <a:r>
              <a:rPr lang="en-US" sz="1600" i="1">
                <a:solidFill>
                  <a:schemeClr val="bg1">
                    <a:lumMod val="50000"/>
                  </a:schemeClr>
                </a:solidFill>
                <a:effectLst>
                  <a:outerShdw blurRad="38100" dist="38100" dir="2700000" algn="tl">
                    <a:srgbClr val="000000">
                      <a:alpha val="43137"/>
                    </a:srgbClr>
                  </a:outerShdw>
                </a:effectLst>
                <a:latin typeface="Montserrat" panose="00000500000000000000" pitchFamily="2" charset="0"/>
              </a:rPr>
              <a:t>(thông tin từ iqair.com)</a:t>
            </a:r>
          </a:p>
        </p:txBody>
      </p:sp>
    </p:spTree>
    <p:extLst>
      <p:ext uri="{BB962C8B-B14F-4D97-AF65-F5344CB8AC3E}">
        <p14:creationId xmlns:p14="http://schemas.microsoft.com/office/powerpoint/2010/main" val="374612722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a:extLst>
            <a:ext uri="{FF2B5EF4-FFF2-40B4-BE49-F238E27FC236}">
              <a16:creationId xmlns:a16="http://schemas.microsoft.com/office/drawing/2014/main" id="{4F1116E2-92D2-D30A-3F8C-2D3ED8323D57}"/>
            </a:ext>
          </a:extLst>
        </p:cNvPr>
        <p:cNvGrpSpPr/>
        <p:nvPr/>
      </p:nvGrpSpPr>
      <p:grpSpPr>
        <a:xfrm>
          <a:off x="0" y="0"/>
          <a:ext cx="0" cy="0"/>
          <a:chOff x="0" y="0"/>
          <a:chExt cx="0" cy="0"/>
        </a:xfrm>
      </p:grpSpPr>
      <p:sp>
        <p:nvSpPr>
          <p:cNvPr id="77" name="Freeform: Shape 76">
            <a:extLst>
              <a:ext uri="{FF2B5EF4-FFF2-40B4-BE49-F238E27FC236}">
                <a16:creationId xmlns:a16="http://schemas.microsoft.com/office/drawing/2014/main" id="{D5209136-14A4-6913-D7C8-A80AF5184830}"/>
              </a:ext>
            </a:extLst>
          </p:cNvPr>
          <p:cNvSpPr/>
          <p:nvPr/>
        </p:nvSpPr>
        <p:spPr>
          <a:xfrm>
            <a:off x="7501183" y="9230391"/>
            <a:ext cx="24716" cy="7057"/>
          </a:xfrm>
          <a:custGeom>
            <a:avLst/>
            <a:gdLst>
              <a:gd name="connsiteX0" fmla="*/ 0 w 24716"/>
              <a:gd name="connsiteY0" fmla="*/ 0 h 7057"/>
              <a:gd name="connsiteX1" fmla="*/ 7436 w 24716"/>
              <a:gd name="connsiteY1" fmla="*/ 880 h 7057"/>
              <a:gd name="connsiteX2" fmla="*/ 24716 w 24716"/>
              <a:gd name="connsiteY2" fmla="*/ 7057 h 7057"/>
              <a:gd name="connsiteX3" fmla="*/ 0 w 24716"/>
              <a:gd name="connsiteY3" fmla="*/ 0 h 7057"/>
            </a:gdLst>
            <a:ahLst/>
            <a:cxnLst>
              <a:cxn ang="0">
                <a:pos x="connsiteX0" y="connsiteY0"/>
              </a:cxn>
              <a:cxn ang="0">
                <a:pos x="connsiteX1" y="connsiteY1"/>
              </a:cxn>
              <a:cxn ang="0">
                <a:pos x="connsiteX2" y="connsiteY2"/>
              </a:cxn>
              <a:cxn ang="0">
                <a:pos x="connsiteX3" y="connsiteY3"/>
              </a:cxn>
            </a:cxnLst>
            <a:rect l="l" t="t" r="r" b="b"/>
            <a:pathLst>
              <a:path w="24716" h="7057">
                <a:moveTo>
                  <a:pt x="0" y="0"/>
                </a:moveTo>
                <a:lnTo>
                  <a:pt x="7436" y="880"/>
                </a:lnTo>
                <a:lnTo>
                  <a:pt x="24716" y="7057"/>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4DE1136A-F956-FB13-9484-ECA41557F6AA}"/>
              </a:ext>
            </a:extLst>
          </p:cNvPr>
          <p:cNvSpPr/>
          <p:nvPr/>
        </p:nvSpPr>
        <p:spPr>
          <a:xfrm>
            <a:off x="7525899" y="9237448"/>
            <a:ext cx="54570" cy="19508"/>
          </a:xfrm>
          <a:custGeom>
            <a:avLst/>
            <a:gdLst>
              <a:gd name="connsiteX0" fmla="*/ 0 w 54570"/>
              <a:gd name="connsiteY0" fmla="*/ 0 h 19508"/>
              <a:gd name="connsiteX1" fmla="*/ 34253 w 54570"/>
              <a:gd name="connsiteY1" fmla="*/ 9781 h 19508"/>
              <a:gd name="connsiteX2" fmla="*/ 54570 w 54570"/>
              <a:gd name="connsiteY2" fmla="*/ 19508 h 19508"/>
              <a:gd name="connsiteX3" fmla="*/ 0 w 54570"/>
              <a:gd name="connsiteY3" fmla="*/ 0 h 19508"/>
            </a:gdLst>
            <a:ahLst/>
            <a:cxnLst>
              <a:cxn ang="0">
                <a:pos x="connsiteX0" y="connsiteY0"/>
              </a:cxn>
              <a:cxn ang="0">
                <a:pos x="connsiteX1" y="connsiteY1"/>
              </a:cxn>
              <a:cxn ang="0">
                <a:pos x="connsiteX2" y="connsiteY2"/>
              </a:cxn>
              <a:cxn ang="0">
                <a:pos x="connsiteX3" y="connsiteY3"/>
              </a:cxn>
            </a:cxnLst>
            <a:rect l="l" t="t" r="r" b="b"/>
            <a:pathLst>
              <a:path w="54570" h="19508">
                <a:moveTo>
                  <a:pt x="0" y="0"/>
                </a:moveTo>
                <a:lnTo>
                  <a:pt x="34253" y="9781"/>
                </a:lnTo>
                <a:lnTo>
                  <a:pt x="54570" y="19508"/>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75393798-5242-0020-14B2-CB3C29E89731}"/>
              </a:ext>
            </a:extLst>
          </p:cNvPr>
          <p:cNvSpPr/>
          <p:nvPr/>
        </p:nvSpPr>
        <p:spPr>
          <a:xfrm>
            <a:off x="7580469" y="9256956"/>
            <a:ext cx="26896" cy="12877"/>
          </a:xfrm>
          <a:custGeom>
            <a:avLst/>
            <a:gdLst>
              <a:gd name="connsiteX0" fmla="*/ 0 w 26896"/>
              <a:gd name="connsiteY0" fmla="*/ 0 h 12877"/>
              <a:gd name="connsiteX1" fmla="*/ 13525 w 26896"/>
              <a:gd name="connsiteY1" fmla="*/ 4835 h 12877"/>
              <a:gd name="connsiteX2" fmla="*/ 26896 w 26896"/>
              <a:gd name="connsiteY2" fmla="*/ 12877 h 12877"/>
              <a:gd name="connsiteX3" fmla="*/ 0 w 26896"/>
              <a:gd name="connsiteY3" fmla="*/ 0 h 12877"/>
            </a:gdLst>
            <a:ahLst/>
            <a:cxnLst>
              <a:cxn ang="0">
                <a:pos x="connsiteX0" y="connsiteY0"/>
              </a:cxn>
              <a:cxn ang="0">
                <a:pos x="connsiteX1" y="connsiteY1"/>
              </a:cxn>
              <a:cxn ang="0">
                <a:pos x="connsiteX2" y="connsiteY2"/>
              </a:cxn>
              <a:cxn ang="0">
                <a:pos x="connsiteX3" y="connsiteY3"/>
              </a:cxn>
            </a:cxnLst>
            <a:rect l="l" t="t" r="r" b="b"/>
            <a:pathLst>
              <a:path w="26896" h="12877">
                <a:moveTo>
                  <a:pt x="0" y="0"/>
                </a:moveTo>
                <a:lnTo>
                  <a:pt x="13525" y="4835"/>
                </a:lnTo>
                <a:lnTo>
                  <a:pt x="26896" y="12877"/>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A15C89F6-B66F-3C84-2E90-12332F7D69F3}"/>
              </a:ext>
            </a:extLst>
          </p:cNvPr>
          <p:cNvSpPr/>
          <p:nvPr/>
        </p:nvSpPr>
        <p:spPr>
          <a:xfrm>
            <a:off x="7499210" y="10302220"/>
            <a:ext cx="52889" cy="31810"/>
          </a:xfrm>
          <a:custGeom>
            <a:avLst/>
            <a:gdLst>
              <a:gd name="connsiteX0" fmla="*/ 0 w 52889"/>
              <a:gd name="connsiteY0" fmla="*/ 0 h 31810"/>
              <a:gd name="connsiteX1" fmla="*/ 20039 w 52889"/>
              <a:gd name="connsiteY1" fmla="*/ 9594 h 31810"/>
              <a:gd name="connsiteX2" fmla="*/ 52889 w 52889"/>
              <a:gd name="connsiteY2" fmla="*/ 31810 h 31810"/>
              <a:gd name="connsiteX3" fmla="*/ 0 w 52889"/>
              <a:gd name="connsiteY3" fmla="*/ 0 h 31810"/>
            </a:gdLst>
            <a:ahLst/>
            <a:cxnLst>
              <a:cxn ang="0">
                <a:pos x="connsiteX0" y="connsiteY0"/>
              </a:cxn>
              <a:cxn ang="0">
                <a:pos x="connsiteX1" y="connsiteY1"/>
              </a:cxn>
              <a:cxn ang="0">
                <a:pos x="connsiteX2" y="connsiteY2"/>
              </a:cxn>
              <a:cxn ang="0">
                <a:pos x="connsiteX3" y="connsiteY3"/>
              </a:cxn>
            </a:cxnLst>
            <a:rect l="l" t="t" r="r" b="b"/>
            <a:pathLst>
              <a:path w="52889" h="31810">
                <a:moveTo>
                  <a:pt x="0" y="0"/>
                </a:moveTo>
                <a:lnTo>
                  <a:pt x="20039" y="9594"/>
                </a:lnTo>
                <a:lnTo>
                  <a:pt x="52889" y="31810"/>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05011A5A-DDE4-AFC5-6B1C-8269AB948AE4}"/>
              </a:ext>
            </a:extLst>
          </p:cNvPr>
          <p:cNvSpPr/>
          <p:nvPr/>
        </p:nvSpPr>
        <p:spPr>
          <a:xfrm>
            <a:off x="5501251" y="6670506"/>
            <a:ext cx="172695" cy="138302"/>
          </a:xfrm>
          <a:custGeom>
            <a:avLst/>
            <a:gdLst>
              <a:gd name="connsiteX0" fmla="*/ 0 w 172695"/>
              <a:gd name="connsiteY0" fmla="*/ 0 h 138302"/>
              <a:gd name="connsiteX1" fmla="*/ 94233 w 172695"/>
              <a:gd name="connsiteY1" fmla="*/ 87865 h 138302"/>
              <a:gd name="connsiteX2" fmla="*/ 172695 w 172695"/>
              <a:gd name="connsiteY2" fmla="*/ 138302 h 138302"/>
              <a:gd name="connsiteX3" fmla="*/ 172694 w 172695"/>
              <a:gd name="connsiteY3" fmla="*/ 138302 h 138302"/>
              <a:gd name="connsiteX4" fmla="*/ 94235 w 172695"/>
              <a:gd name="connsiteY4" fmla="*/ 87867 h 138302"/>
              <a:gd name="connsiteX5" fmla="*/ 0 w 172695"/>
              <a:gd name="connsiteY5" fmla="*/ 0 h 138302"/>
              <a:gd name="connsiteX6" fmla="*/ 0 w 172695"/>
              <a:gd name="connsiteY6" fmla="*/ 0 h 13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695" h="138302">
                <a:moveTo>
                  <a:pt x="0" y="0"/>
                </a:moveTo>
                <a:lnTo>
                  <a:pt x="94233" y="87865"/>
                </a:lnTo>
                <a:lnTo>
                  <a:pt x="172695" y="138302"/>
                </a:lnTo>
                <a:lnTo>
                  <a:pt x="172694" y="138302"/>
                </a:lnTo>
                <a:lnTo>
                  <a:pt x="94235" y="87867"/>
                </a:lnTo>
                <a:cubicBezTo>
                  <a:pt x="62024" y="62820"/>
                  <a:pt x="30576" y="33440"/>
                  <a:pt x="0" y="0"/>
                </a:cubicBez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8AE0FDFC-075E-A80B-C012-9C325F718DEC}"/>
              </a:ext>
            </a:extLst>
          </p:cNvPr>
          <p:cNvSpPr txBox="1"/>
          <p:nvPr/>
        </p:nvSpPr>
        <p:spPr>
          <a:xfrm>
            <a:off x="2615184" y="279916"/>
            <a:ext cx="8595360" cy="769441"/>
          </a:xfrm>
          <a:prstGeom prst="rect">
            <a:avLst/>
          </a:prstGeom>
          <a:noFill/>
        </p:spPr>
        <p:txBody>
          <a:bodyPr wrap="square" rtlCol="0">
            <a:spAutoFit/>
          </a:bodyPr>
          <a:lstStyle/>
          <a:p>
            <a:r>
              <a:rPr lang="en-US" sz="4400">
                <a:solidFill>
                  <a:schemeClr val="bg1">
                    <a:lumMod val="85000"/>
                  </a:schemeClr>
                </a:solidFill>
                <a:effectLst>
                  <a:outerShdw blurRad="38100" dist="38100" dir="2700000" algn="tl">
                    <a:srgbClr val="000000">
                      <a:alpha val="43137"/>
                    </a:srgbClr>
                  </a:outerShdw>
                </a:effectLst>
                <a:latin typeface="Montserrat" panose="00000500000000000000" pitchFamily="2" charset="0"/>
              </a:rPr>
              <a:t>Thành phố thông minh hả?</a:t>
            </a:r>
          </a:p>
        </p:txBody>
      </p:sp>
      <p:sp>
        <p:nvSpPr>
          <p:cNvPr id="2" name="Rectangle 1">
            <a:extLst>
              <a:ext uri="{FF2B5EF4-FFF2-40B4-BE49-F238E27FC236}">
                <a16:creationId xmlns:a16="http://schemas.microsoft.com/office/drawing/2014/main" id="{C97F7912-F23F-6FC8-8BC8-A04718516BCE}"/>
              </a:ext>
            </a:extLst>
          </p:cNvPr>
          <p:cNvSpPr/>
          <p:nvPr/>
        </p:nvSpPr>
        <p:spPr>
          <a:xfrm>
            <a:off x="0" y="34673"/>
            <a:ext cx="2114550" cy="6858000"/>
          </a:xfrm>
          <a:prstGeom prst="rect">
            <a:avLst/>
          </a:prstGeom>
          <a:solidFill>
            <a:srgbClr val="121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445996F4-35BE-88B6-B37F-11DF2DA288BF}"/>
              </a:ext>
            </a:extLst>
          </p:cNvPr>
          <p:cNvSpPr/>
          <p:nvPr/>
        </p:nvSpPr>
        <p:spPr>
          <a:xfrm>
            <a:off x="195262" y="1068665"/>
            <a:ext cx="1724025" cy="369332"/>
          </a:xfrm>
          <a:prstGeom prst="roundRect">
            <a:avLst/>
          </a:prstGeom>
          <a:solidFill>
            <a:srgbClr val="121212"/>
          </a:solidFill>
          <a:ln>
            <a:solidFill>
              <a:srgbClr val="1A2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69D266-6507-DAAA-81F5-2F389281F9D1}"/>
              </a:ext>
            </a:extLst>
          </p:cNvPr>
          <p:cNvSpPr txBox="1"/>
          <p:nvPr/>
        </p:nvSpPr>
        <p:spPr>
          <a:xfrm>
            <a:off x="295275" y="213980"/>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1. Khái niệm</a:t>
            </a:r>
          </a:p>
        </p:txBody>
      </p:sp>
      <p:sp>
        <p:nvSpPr>
          <p:cNvPr id="24" name="TextBox 23">
            <a:extLst>
              <a:ext uri="{FF2B5EF4-FFF2-40B4-BE49-F238E27FC236}">
                <a16:creationId xmlns:a16="http://schemas.microsoft.com/office/drawing/2014/main" id="{910D04AE-F9C2-1649-39D4-950CA2F7D0BB}"/>
              </a:ext>
            </a:extLst>
          </p:cNvPr>
          <p:cNvSpPr txBox="1"/>
          <p:nvPr/>
        </p:nvSpPr>
        <p:spPr>
          <a:xfrm>
            <a:off x="295275" y="663405"/>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2. Yếu tố</a:t>
            </a:r>
          </a:p>
        </p:txBody>
      </p:sp>
      <p:sp>
        <p:nvSpPr>
          <p:cNvPr id="25" name="TextBox 24">
            <a:extLst>
              <a:ext uri="{FF2B5EF4-FFF2-40B4-BE49-F238E27FC236}">
                <a16:creationId xmlns:a16="http://schemas.microsoft.com/office/drawing/2014/main" id="{BBCE827E-0E23-B21E-04D9-B7DAA5A48173}"/>
              </a:ext>
            </a:extLst>
          </p:cNvPr>
          <p:cNvSpPr txBox="1"/>
          <p:nvPr/>
        </p:nvSpPr>
        <p:spPr>
          <a:xfrm>
            <a:off x="2461044" y="7112286"/>
            <a:ext cx="4052935" cy="830997"/>
          </a:xfrm>
          <a:prstGeom prst="rect">
            <a:avLst/>
          </a:prstGeom>
          <a:noFill/>
        </p:spPr>
        <p:txBody>
          <a:bodyPr wrap="square" rtlCol="0">
            <a:spAutoFit/>
          </a:bodyPr>
          <a:lstStyle/>
          <a:p>
            <a:r>
              <a:rPr lang="en-US" sz="1600">
                <a:solidFill>
                  <a:schemeClr val="bg1">
                    <a:lumMod val="85000"/>
                  </a:schemeClr>
                </a:solidFill>
                <a:latin typeface="Montserrat" panose="00000500000000000000" pitchFamily="2" charset="0"/>
              </a:rPr>
              <a:t>Có vài yếu tố cơ bản để quyết định xem thành phố nào đó có phải là thành phố thông minh hay không.</a:t>
            </a:r>
          </a:p>
        </p:txBody>
      </p:sp>
      <p:sp>
        <p:nvSpPr>
          <p:cNvPr id="28" name="Rectangle: Rounded Corners 27">
            <a:extLst>
              <a:ext uri="{FF2B5EF4-FFF2-40B4-BE49-F238E27FC236}">
                <a16:creationId xmlns:a16="http://schemas.microsoft.com/office/drawing/2014/main" id="{205C7D20-144D-F3EA-6B33-FD4F550DFAA6}"/>
              </a:ext>
            </a:extLst>
          </p:cNvPr>
          <p:cNvSpPr/>
          <p:nvPr/>
        </p:nvSpPr>
        <p:spPr>
          <a:xfrm>
            <a:off x="12756159" y="1766710"/>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5D465226-203A-D40D-72AC-4F92210E80EB}"/>
              </a:ext>
            </a:extLst>
          </p:cNvPr>
          <p:cNvSpPr/>
          <p:nvPr/>
        </p:nvSpPr>
        <p:spPr>
          <a:xfrm>
            <a:off x="13493579" y="2812618"/>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D5A95BEC-7F70-C414-4E94-06F8235B0B3D}"/>
              </a:ext>
            </a:extLst>
          </p:cNvPr>
          <p:cNvSpPr/>
          <p:nvPr/>
        </p:nvSpPr>
        <p:spPr>
          <a:xfrm>
            <a:off x="14389985" y="3780758"/>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48808DA7-03AC-64CA-5CBB-372DD98D572B}"/>
              </a:ext>
            </a:extLst>
          </p:cNvPr>
          <p:cNvSpPr/>
          <p:nvPr/>
        </p:nvSpPr>
        <p:spPr>
          <a:xfrm>
            <a:off x="15532689" y="4715697"/>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city skyline at night&#10;&#10;Description automatically generated">
            <a:extLst>
              <a:ext uri="{FF2B5EF4-FFF2-40B4-BE49-F238E27FC236}">
                <a16:creationId xmlns:a16="http://schemas.microsoft.com/office/drawing/2014/main" id="{B525AF43-89B0-0846-4FF3-4C3BDAF1E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964" y="7453131"/>
            <a:ext cx="4052935" cy="2701957"/>
          </a:xfrm>
          <a:prstGeom prst="rect">
            <a:avLst/>
          </a:prstGeom>
          <a:effectLst>
            <a:outerShdw blurRad="50800" dist="38100" dir="5400000" algn="t" rotWithShape="0">
              <a:prstClr val="black">
                <a:alpha val="40000"/>
              </a:prstClr>
            </a:outerShdw>
          </a:effectLst>
        </p:spPr>
      </p:pic>
      <p:sp>
        <p:nvSpPr>
          <p:cNvPr id="34" name="Rectangle 33">
            <a:extLst>
              <a:ext uri="{FF2B5EF4-FFF2-40B4-BE49-F238E27FC236}">
                <a16:creationId xmlns:a16="http://schemas.microsoft.com/office/drawing/2014/main" id="{C0F683EA-DAB1-3B50-6720-94101F30C447}"/>
              </a:ext>
            </a:extLst>
          </p:cNvPr>
          <p:cNvSpPr/>
          <p:nvPr/>
        </p:nvSpPr>
        <p:spPr>
          <a:xfrm>
            <a:off x="5861707" y="7006854"/>
            <a:ext cx="890016" cy="830997"/>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28613B6-407E-6747-8B02-F22775ACB390}"/>
              </a:ext>
            </a:extLst>
          </p:cNvPr>
          <p:cNvSpPr/>
          <p:nvPr/>
        </p:nvSpPr>
        <p:spPr>
          <a:xfrm>
            <a:off x="2016036" y="9664936"/>
            <a:ext cx="890016" cy="830997"/>
          </a:xfrm>
          <a:prstGeom prst="rect">
            <a:avLst/>
          </a:prstGeom>
          <a:solidFill>
            <a:schemeClr val="bg2">
              <a:lumMod val="10000"/>
            </a:schemeClr>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B613494-5F6C-DCA2-EA81-673EF1F62A87}"/>
              </a:ext>
            </a:extLst>
          </p:cNvPr>
          <p:cNvSpPr txBox="1"/>
          <p:nvPr/>
        </p:nvSpPr>
        <p:spPr>
          <a:xfrm>
            <a:off x="12756158" y="1982604"/>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Công nghệ</a:t>
            </a:r>
          </a:p>
        </p:txBody>
      </p:sp>
      <p:sp>
        <p:nvSpPr>
          <p:cNvPr id="37" name="TextBox 36">
            <a:extLst>
              <a:ext uri="{FF2B5EF4-FFF2-40B4-BE49-F238E27FC236}">
                <a16:creationId xmlns:a16="http://schemas.microsoft.com/office/drawing/2014/main" id="{D891AFAD-A646-3178-7F2D-5124BDCA3D7B}"/>
              </a:ext>
            </a:extLst>
          </p:cNvPr>
          <p:cNvSpPr txBox="1"/>
          <p:nvPr/>
        </p:nvSpPr>
        <p:spPr>
          <a:xfrm>
            <a:off x="13493578" y="3011316"/>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Dân cư</a:t>
            </a:r>
          </a:p>
        </p:txBody>
      </p:sp>
      <p:sp>
        <p:nvSpPr>
          <p:cNvPr id="38" name="TextBox 37">
            <a:extLst>
              <a:ext uri="{FF2B5EF4-FFF2-40B4-BE49-F238E27FC236}">
                <a16:creationId xmlns:a16="http://schemas.microsoft.com/office/drawing/2014/main" id="{871D345A-C943-8A0F-6ACD-748D02DAFFC8}"/>
              </a:ext>
            </a:extLst>
          </p:cNvPr>
          <p:cNvSpPr txBox="1"/>
          <p:nvPr/>
        </p:nvSpPr>
        <p:spPr>
          <a:xfrm>
            <a:off x="14389985" y="3982170"/>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Kinh tế</a:t>
            </a:r>
          </a:p>
        </p:txBody>
      </p:sp>
      <p:sp>
        <p:nvSpPr>
          <p:cNvPr id="39" name="TextBox 38">
            <a:extLst>
              <a:ext uri="{FF2B5EF4-FFF2-40B4-BE49-F238E27FC236}">
                <a16:creationId xmlns:a16="http://schemas.microsoft.com/office/drawing/2014/main" id="{9C7EAA5B-2542-B4D1-DACE-74579B470828}"/>
              </a:ext>
            </a:extLst>
          </p:cNvPr>
          <p:cNvSpPr txBox="1"/>
          <p:nvPr/>
        </p:nvSpPr>
        <p:spPr>
          <a:xfrm>
            <a:off x="15569856" y="4915752"/>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Cơ sở vật chất</a:t>
            </a:r>
          </a:p>
        </p:txBody>
      </p:sp>
      <p:sp>
        <p:nvSpPr>
          <p:cNvPr id="8" name="Rectangle: Rounded Corners 7">
            <a:extLst>
              <a:ext uri="{FF2B5EF4-FFF2-40B4-BE49-F238E27FC236}">
                <a16:creationId xmlns:a16="http://schemas.microsoft.com/office/drawing/2014/main" id="{4A4A58CC-442B-D095-FD32-8B008A1C0AF3}"/>
              </a:ext>
            </a:extLst>
          </p:cNvPr>
          <p:cNvSpPr/>
          <p:nvPr/>
        </p:nvSpPr>
        <p:spPr>
          <a:xfrm>
            <a:off x="2575153" y="1154789"/>
            <a:ext cx="3846392" cy="5511220"/>
          </a:xfrm>
          <a:prstGeom prst="roundRect">
            <a:avLst>
              <a:gd name="adj" fmla="val 6869"/>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0" name="TextBox 9">
            <a:extLst>
              <a:ext uri="{FF2B5EF4-FFF2-40B4-BE49-F238E27FC236}">
                <a16:creationId xmlns:a16="http://schemas.microsoft.com/office/drawing/2014/main" id="{88E27D11-A785-C4D6-28C3-120A3BBABEF7}"/>
              </a:ext>
            </a:extLst>
          </p:cNvPr>
          <p:cNvSpPr txBox="1"/>
          <p:nvPr/>
        </p:nvSpPr>
        <p:spPr>
          <a:xfrm>
            <a:off x="292011" y="1071310"/>
            <a:ext cx="1724025"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85000"/>
                  </a:schemeClr>
                </a:solidFill>
              </a:rPr>
              <a:t>2.1: Môi trường</a:t>
            </a:r>
          </a:p>
        </p:txBody>
      </p:sp>
      <p:pic>
        <p:nvPicPr>
          <p:cNvPr id="16" name="Picture 15" descr="A screenshot of a computer&#10;&#10;Description automatically generated">
            <a:extLst>
              <a:ext uri="{FF2B5EF4-FFF2-40B4-BE49-F238E27FC236}">
                <a16:creationId xmlns:a16="http://schemas.microsoft.com/office/drawing/2014/main" id="{980C9E9F-922C-7075-7136-914A3E1B6E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3229" y="4098336"/>
            <a:ext cx="4712820" cy="2004163"/>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EEBFA683-EC4B-8462-E164-17E9E3434C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5850" y="1634333"/>
            <a:ext cx="4618954" cy="2040792"/>
          </a:xfrm>
          <a:prstGeom prst="rect">
            <a:avLst/>
          </a:prstGeom>
        </p:spPr>
      </p:pic>
      <p:sp>
        <p:nvSpPr>
          <p:cNvPr id="20" name="Rectangle 19">
            <a:extLst>
              <a:ext uri="{FF2B5EF4-FFF2-40B4-BE49-F238E27FC236}">
                <a16:creationId xmlns:a16="http://schemas.microsoft.com/office/drawing/2014/main" id="{7AD07EBA-B41A-8675-DA57-A95AA14AFA69}"/>
              </a:ext>
            </a:extLst>
          </p:cNvPr>
          <p:cNvSpPr/>
          <p:nvPr/>
        </p:nvSpPr>
        <p:spPr>
          <a:xfrm>
            <a:off x="11217634" y="3724869"/>
            <a:ext cx="890016" cy="830997"/>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E3C68B9-EC2F-117C-28B0-15DD66B9A60A}"/>
              </a:ext>
            </a:extLst>
          </p:cNvPr>
          <p:cNvSpPr/>
          <p:nvPr/>
        </p:nvSpPr>
        <p:spPr>
          <a:xfrm>
            <a:off x="6458712" y="5742823"/>
            <a:ext cx="890016" cy="830997"/>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F6DC8B9-00DD-1C1C-D64A-FD50FBED9DCE}"/>
              </a:ext>
            </a:extLst>
          </p:cNvPr>
          <p:cNvSpPr/>
          <p:nvPr/>
        </p:nvSpPr>
        <p:spPr>
          <a:xfrm>
            <a:off x="11180467" y="3236002"/>
            <a:ext cx="890016" cy="830997"/>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B30E58B-2DF8-6F70-95C3-6733BFD6DD1C}"/>
              </a:ext>
            </a:extLst>
          </p:cNvPr>
          <p:cNvSpPr/>
          <p:nvPr/>
        </p:nvSpPr>
        <p:spPr>
          <a:xfrm>
            <a:off x="6750842" y="1174189"/>
            <a:ext cx="890016" cy="830997"/>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99731CDC-31B4-9CF0-38F8-AA19C9E05D24}"/>
              </a:ext>
            </a:extLst>
          </p:cNvPr>
          <p:cNvCxnSpPr/>
          <p:nvPr/>
        </p:nvCxnSpPr>
        <p:spPr>
          <a:xfrm flipV="1">
            <a:off x="8229600" y="3780758"/>
            <a:ext cx="2761488" cy="11254"/>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FDFB328-ADC6-E54E-956E-451F60EABF32}"/>
              </a:ext>
            </a:extLst>
          </p:cNvPr>
          <p:cNvCxnSpPr>
            <a:cxnSpLocks/>
          </p:cNvCxnSpPr>
          <p:nvPr/>
        </p:nvCxnSpPr>
        <p:spPr>
          <a:xfrm>
            <a:off x="11882098" y="4648554"/>
            <a:ext cx="0" cy="1540727"/>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8FEFC8AD-773B-91E4-56D6-D302FE7569B4}"/>
              </a:ext>
            </a:extLst>
          </p:cNvPr>
          <p:cNvCxnSpPr/>
          <p:nvPr/>
        </p:nvCxnSpPr>
        <p:spPr>
          <a:xfrm flipV="1">
            <a:off x="8249911" y="3854257"/>
            <a:ext cx="2761488" cy="11254"/>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441476A7-3652-8BEC-70CC-59853A9D948E}"/>
              </a:ext>
            </a:extLst>
          </p:cNvPr>
          <p:cNvCxnSpPr>
            <a:cxnSpLocks/>
          </p:cNvCxnSpPr>
          <p:nvPr/>
        </p:nvCxnSpPr>
        <p:spPr>
          <a:xfrm>
            <a:off x="6968342" y="2134398"/>
            <a:ext cx="0" cy="1540727"/>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83746C-7FC5-B618-B7F5-742DF6D38679}"/>
              </a:ext>
            </a:extLst>
          </p:cNvPr>
          <p:cNvSpPr txBox="1"/>
          <p:nvPr/>
        </p:nvSpPr>
        <p:spPr>
          <a:xfrm>
            <a:off x="9398486" y="1095380"/>
            <a:ext cx="2779776" cy="338554"/>
          </a:xfrm>
          <a:prstGeom prst="rect">
            <a:avLst/>
          </a:prstGeom>
          <a:noFill/>
        </p:spPr>
        <p:txBody>
          <a:bodyPr wrap="square" rtlCol="0">
            <a:spAutoFit/>
          </a:bodyPr>
          <a:lstStyle/>
          <a:p>
            <a:r>
              <a:rPr lang="en-US" sz="1600" i="1">
                <a:solidFill>
                  <a:schemeClr val="bg1">
                    <a:lumMod val="50000"/>
                  </a:schemeClr>
                </a:solidFill>
                <a:effectLst>
                  <a:outerShdw blurRad="38100" dist="38100" dir="2700000" algn="tl">
                    <a:srgbClr val="000000">
                      <a:alpha val="43137"/>
                    </a:srgbClr>
                  </a:outerShdw>
                </a:effectLst>
                <a:latin typeface="Montserrat" panose="00000500000000000000" pitchFamily="2" charset="0"/>
              </a:rPr>
              <a:t>(thông tin từ iqair.com)</a:t>
            </a:r>
          </a:p>
        </p:txBody>
      </p:sp>
      <p:sp>
        <p:nvSpPr>
          <p:cNvPr id="5" name="TextBox 4">
            <a:extLst>
              <a:ext uri="{FF2B5EF4-FFF2-40B4-BE49-F238E27FC236}">
                <a16:creationId xmlns:a16="http://schemas.microsoft.com/office/drawing/2014/main" id="{B20798AC-1745-B659-0C8D-D5ACB4C6D168}"/>
              </a:ext>
            </a:extLst>
          </p:cNvPr>
          <p:cNvSpPr txBox="1"/>
          <p:nvPr/>
        </p:nvSpPr>
        <p:spPr>
          <a:xfrm>
            <a:off x="2822830" y="1253331"/>
            <a:ext cx="2601562" cy="646331"/>
          </a:xfrm>
          <a:prstGeom prst="rect">
            <a:avLst/>
          </a:prstGeom>
          <a:noFill/>
        </p:spPr>
        <p:txBody>
          <a:bodyPr wrap="square" rtlCol="0">
            <a:spAutoFit/>
          </a:bodyPr>
          <a:lstStyle/>
          <a:p>
            <a:r>
              <a:rPr lang="en-US">
                <a:solidFill>
                  <a:schemeClr val="bg1">
                    <a:lumMod val="85000"/>
                  </a:schemeClr>
                </a:solidFill>
                <a:latin typeface="Montserrat" panose="00000500000000000000" pitchFamily="2" charset="0"/>
              </a:rPr>
              <a:t>Môi trường</a:t>
            </a:r>
          </a:p>
          <a:p>
            <a:endParaRPr lang="en-US">
              <a:solidFill>
                <a:schemeClr val="bg1">
                  <a:lumMod val="85000"/>
                </a:schemeClr>
              </a:solidFill>
            </a:endParaRPr>
          </a:p>
        </p:txBody>
      </p:sp>
      <p:sp>
        <p:nvSpPr>
          <p:cNvPr id="7" name="TextBox 6">
            <a:extLst>
              <a:ext uri="{FF2B5EF4-FFF2-40B4-BE49-F238E27FC236}">
                <a16:creationId xmlns:a16="http://schemas.microsoft.com/office/drawing/2014/main" id="{8051400B-9CAF-1978-F98E-4305E7BAE129}"/>
              </a:ext>
            </a:extLst>
          </p:cNvPr>
          <p:cNvSpPr txBox="1"/>
          <p:nvPr/>
        </p:nvSpPr>
        <p:spPr>
          <a:xfrm>
            <a:off x="2780570" y="1629224"/>
            <a:ext cx="5129446" cy="338554"/>
          </a:xfrm>
          <a:prstGeom prst="rect">
            <a:avLst/>
          </a:prstGeom>
          <a:noFill/>
        </p:spPr>
        <p:txBody>
          <a:bodyPr wrap="square" rtlCol="0">
            <a:spAutoFit/>
          </a:bodyPr>
          <a:lstStyle/>
          <a:p>
            <a:r>
              <a:rPr lang="en-US" sz="1600">
                <a:solidFill>
                  <a:schemeClr val="bg1">
                    <a:lumMod val="50000"/>
                  </a:schemeClr>
                </a:solidFill>
                <a:latin typeface="Montserrat" panose="00000500000000000000" pitchFamily="2" charset="0"/>
              </a:rPr>
              <a:t>Thành phố thông minh cần:</a:t>
            </a:r>
          </a:p>
        </p:txBody>
      </p:sp>
      <p:sp>
        <p:nvSpPr>
          <p:cNvPr id="11" name="TextBox 10">
            <a:extLst>
              <a:ext uri="{FF2B5EF4-FFF2-40B4-BE49-F238E27FC236}">
                <a16:creationId xmlns:a16="http://schemas.microsoft.com/office/drawing/2014/main" id="{4589886B-9346-F170-7951-75AA2FE233FB}"/>
              </a:ext>
            </a:extLst>
          </p:cNvPr>
          <p:cNvSpPr txBox="1"/>
          <p:nvPr/>
        </p:nvSpPr>
        <p:spPr>
          <a:xfrm>
            <a:off x="2836412" y="2063964"/>
            <a:ext cx="3622300" cy="369332"/>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85000"/>
                  </a:schemeClr>
                </a:solidFill>
                <a:latin typeface="Montserrat" panose="00000500000000000000" pitchFamily="2" charset="0"/>
              </a:rPr>
              <a:t>Nâng cao ý thức cư dân</a:t>
            </a:r>
          </a:p>
        </p:txBody>
      </p:sp>
      <p:sp>
        <p:nvSpPr>
          <p:cNvPr id="12" name="TextBox 11">
            <a:extLst>
              <a:ext uri="{FF2B5EF4-FFF2-40B4-BE49-F238E27FC236}">
                <a16:creationId xmlns:a16="http://schemas.microsoft.com/office/drawing/2014/main" id="{62724CF2-BD69-CEB9-3F5E-9DED8B82A2F8}"/>
              </a:ext>
            </a:extLst>
          </p:cNvPr>
          <p:cNvSpPr txBox="1"/>
          <p:nvPr/>
        </p:nvSpPr>
        <p:spPr>
          <a:xfrm>
            <a:off x="2875365" y="2479528"/>
            <a:ext cx="3151622"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85000"/>
                  </a:schemeClr>
                </a:solidFill>
                <a:latin typeface="Montserrat" panose="00000500000000000000" pitchFamily="2" charset="0"/>
              </a:rPr>
              <a:t>Sử dụng năng lượng xanh thay cho nhiên liệu hoá thạch</a:t>
            </a:r>
          </a:p>
        </p:txBody>
      </p:sp>
      <p:sp>
        <p:nvSpPr>
          <p:cNvPr id="13" name="TextBox 12">
            <a:extLst>
              <a:ext uri="{FF2B5EF4-FFF2-40B4-BE49-F238E27FC236}">
                <a16:creationId xmlns:a16="http://schemas.microsoft.com/office/drawing/2014/main" id="{1B081E2B-DBBE-EA9A-51B4-FA74906EF68B}"/>
              </a:ext>
            </a:extLst>
          </p:cNvPr>
          <p:cNvSpPr txBox="1"/>
          <p:nvPr/>
        </p:nvSpPr>
        <p:spPr>
          <a:xfrm>
            <a:off x="2836412" y="3397394"/>
            <a:ext cx="3190575"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85000"/>
                  </a:schemeClr>
                </a:solidFill>
                <a:latin typeface="Montserrat" panose="00000500000000000000" pitchFamily="2" charset="0"/>
              </a:rPr>
              <a:t>Áp dụng các mô hình bảo vệ môi trường rộng rãi, triệt để</a:t>
            </a:r>
          </a:p>
        </p:txBody>
      </p:sp>
    </p:spTree>
    <p:extLst>
      <p:ext uri="{BB962C8B-B14F-4D97-AF65-F5344CB8AC3E}">
        <p14:creationId xmlns:p14="http://schemas.microsoft.com/office/powerpoint/2010/main" val="421616975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a:extLst>
            <a:ext uri="{FF2B5EF4-FFF2-40B4-BE49-F238E27FC236}">
              <a16:creationId xmlns:a16="http://schemas.microsoft.com/office/drawing/2014/main" id="{88177D92-2A58-EFD3-AF5C-F8D132DFC246}"/>
            </a:ext>
          </a:extLst>
        </p:cNvPr>
        <p:cNvGrpSpPr/>
        <p:nvPr/>
      </p:nvGrpSpPr>
      <p:grpSpPr>
        <a:xfrm>
          <a:off x="0" y="0"/>
          <a:ext cx="0" cy="0"/>
          <a:chOff x="0" y="0"/>
          <a:chExt cx="0" cy="0"/>
        </a:xfrm>
      </p:grpSpPr>
      <p:sp>
        <p:nvSpPr>
          <p:cNvPr id="77" name="Freeform: Shape 76">
            <a:extLst>
              <a:ext uri="{FF2B5EF4-FFF2-40B4-BE49-F238E27FC236}">
                <a16:creationId xmlns:a16="http://schemas.microsoft.com/office/drawing/2014/main" id="{C8692B56-3F64-9969-541E-453E429EA8A9}"/>
              </a:ext>
            </a:extLst>
          </p:cNvPr>
          <p:cNvSpPr/>
          <p:nvPr/>
        </p:nvSpPr>
        <p:spPr>
          <a:xfrm>
            <a:off x="7501183" y="9230391"/>
            <a:ext cx="24716" cy="7057"/>
          </a:xfrm>
          <a:custGeom>
            <a:avLst/>
            <a:gdLst>
              <a:gd name="connsiteX0" fmla="*/ 0 w 24716"/>
              <a:gd name="connsiteY0" fmla="*/ 0 h 7057"/>
              <a:gd name="connsiteX1" fmla="*/ 7436 w 24716"/>
              <a:gd name="connsiteY1" fmla="*/ 880 h 7057"/>
              <a:gd name="connsiteX2" fmla="*/ 24716 w 24716"/>
              <a:gd name="connsiteY2" fmla="*/ 7057 h 7057"/>
              <a:gd name="connsiteX3" fmla="*/ 0 w 24716"/>
              <a:gd name="connsiteY3" fmla="*/ 0 h 7057"/>
            </a:gdLst>
            <a:ahLst/>
            <a:cxnLst>
              <a:cxn ang="0">
                <a:pos x="connsiteX0" y="connsiteY0"/>
              </a:cxn>
              <a:cxn ang="0">
                <a:pos x="connsiteX1" y="connsiteY1"/>
              </a:cxn>
              <a:cxn ang="0">
                <a:pos x="connsiteX2" y="connsiteY2"/>
              </a:cxn>
              <a:cxn ang="0">
                <a:pos x="connsiteX3" y="connsiteY3"/>
              </a:cxn>
            </a:cxnLst>
            <a:rect l="l" t="t" r="r" b="b"/>
            <a:pathLst>
              <a:path w="24716" h="7057">
                <a:moveTo>
                  <a:pt x="0" y="0"/>
                </a:moveTo>
                <a:lnTo>
                  <a:pt x="7436" y="880"/>
                </a:lnTo>
                <a:lnTo>
                  <a:pt x="24716" y="7057"/>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FB413701-6046-ADEE-5FFF-935DD6C2A23F}"/>
              </a:ext>
            </a:extLst>
          </p:cNvPr>
          <p:cNvSpPr/>
          <p:nvPr/>
        </p:nvSpPr>
        <p:spPr>
          <a:xfrm>
            <a:off x="7525899" y="9237448"/>
            <a:ext cx="54570" cy="19508"/>
          </a:xfrm>
          <a:custGeom>
            <a:avLst/>
            <a:gdLst>
              <a:gd name="connsiteX0" fmla="*/ 0 w 54570"/>
              <a:gd name="connsiteY0" fmla="*/ 0 h 19508"/>
              <a:gd name="connsiteX1" fmla="*/ 34253 w 54570"/>
              <a:gd name="connsiteY1" fmla="*/ 9781 h 19508"/>
              <a:gd name="connsiteX2" fmla="*/ 54570 w 54570"/>
              <a:gd name="connsiteY2" fmla="*/ 19508 h 19508"/>
              <a:gd name="connsiteX3" fmla="*/ 0 w 54570"/>
              <a:gd name="connsiteY3" fmla="*/ 0 h 19508"/>
            </a:gdLst>
            <a:ahLst/>
            <a:cxnLst>
              <a:cxn ang="0">
                <a:pos x="connsiteX0" y="connsiteY0"/>
              </a:cxn>
              <a:cxn ang="0">
                <a:pos x="connsiteX1" y="connsiteY1"/>
              </a:cxn>
              <a:cxn ang="0">
                <a:pos x="connsiteX2" y="connsiteY2"/>
              </a:cxn>
              <a:cxn ang="0">
                <a:pos x="connsiteX3" y="connsiteY3"/>
              </a:cxn>
            </a:cxnLst>
            <a:rect l="l" t="t" r="r" b="b"/>
            <a:pathLst>
              <a:path w="54570" h="19508">
                <a:moveTo>
                  <a:pt x="0" y="0"/>
                </a:moveTo>
                <a:lnTo>
                  <a:pt x="34253" y="9781"/>
                </a:lnTo>
                <a:lnTo>
                  <a:pt x="54570" y="19508"/>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3DB9DC2D-F3C4-0016-6F69-0CEB75FF6761}"/>
              </a:ext>
            </a:extLst>
          </p:cNvPr>
          <p:cNvSpPr/>
          <p:nvPr/>
        </p:nvSpPr>
        <p:spPr>
          <a:xfrm>
            <a:off x="7580469" y="9256956"/>
            <a:ext cx="26896" cy="12877"/>
          </a:xfrm>
          <a:custGeom>
            <a:avLst/>
            <a:gdLst>
              <a:gd name="connsiteX0" fmla="*/ 0 w 26896"/>
              <a:gd name="connsiteY0" fmla="*/ 0 h 12877"/>
              <a:gd name="connsiteX1" fmla="*/ 13525 w 26896"/>
              <a:gd name="connsiteY1" fmla="*/ 4835 h 12877"/>
              <a:gd name="connsiteX2" fmla="*/ 26896 w 26896"/>
              <a:gd name="connsiteY2" fmla="*/ 12877 h 12877"/>
              <a:gd name="connsiteX3" fmla="*/ 0 w 26896"/>
              <a:gd name="connsiteY3" fmla="*/ 0 h 12877"/>
            </a:gdLst>
            <a:ahLst/>
            <a:cxnLst>
              <a:cxn ang="0">
                <a:pos x="connsiteX0" y="connsiteY0"/>
              </a:cxn>
              <a:cxn ang="0">
                <a:pos x="connsiteX1" y="connsiteY1"/>
              </a:cxn>
              <a:cxn ang="0">
                <a:pos x="connsiteX2" y="connsiteY2"/>
              </a:cxn>
              <a:cxn ang="0">
                <a:pos x="connsiteX3" y="connsiteY3"/>
              </a:cxn>
            </a:cxnLst>
            <a:rect l="l" t="t" r="r" b="b"/>
            <a:pathLst>
              <a:path w="26896" h="12877">
                <a:moveTo>
                  <a:pt x="0" y="0"/>
                </a:moveTo>
                <a:lnTo>
                  <a:pt x="13525" y="4835"/>
                </a:lnTo>
                <a:lnTo>
                  <a:pt x="26896" y="12877"/>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DAB1A01A-92E0-F261-1E94-1CD11737CFC4}"/>
              </a:ext>
            </a:extLst>
          </p:cNvPr>
          <p:cNvSpPr/>
          <p:nvPr/>
        </p:nvSpPr>
        <p:spPr>
          <a:xfrm>
            <a:off x="7499210" y="10302220"/>
            <a:ext cx="52889" cy="31810"/>
          </a:xfrm>
          <a:custGeom>
            <a:avLst/>
            <a:gdLst>
              <a:gd name="connsiteX0" fmla="*/ 0 w 52889"/>
              <a:gd name="connsiteY0" fmla="*/ 0 h 31810"/>
              <a:gd name="connsiteX1" fmla="*/ 20039 w 52889"/>
              <a:gd name="connsiteY1" fmla="*/ 9594 h 31810"/>
              <a:gd name="connsiteX2" fmla="*/ 52889 w 52889"/>
              <a:gd name="connsiteY2" fmla="*/ 31810 h 31810"/>
              <a:gd name="connsiteX3" fmla="*/ 0 w 52889"/>
              <a:gd name="connsiteY3" fmla="*/ 0 h 31810"/>
            </a:gdLst>
            <a:ahLst/>
            <a:cxnLst>
              <a:cxn ang="0">
                <a:pos x="connsiteX0" y="connsiteY0"/>
              </a:cxn>
              <a:cxn ang="0">
                <a:pos x="connsiteX1" y="connsiteY1"/>
              </a:cxn>
              <a:cxn ang="0">
                <a:pos x="connsiteX2" y="connsiteY2"/>
              </a:cxn>
              <a:cxn ang="0">
                <a:pos x="connsiteX3" y="connsiteY3"/>
              </a:cxn>
            </a:cxnLst>
            <a:rect l="l" t="t" r="r" b="b"/>
            <a:pathLst>
              <a:path w="52889" h="31810">
                <a:moveTo>
                  <a:pt x="0" y="0"/>
                </a:moveTo>
                <a:lnTo>
                  <a:pt x="20039" y="9594"/>
                </a:lnTo>
                <a:lnTo>
                  <a:pt x="52889" y="31810"/>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0676B1AB-4AD2-C926-09D5-4B3CF3260970}"/>
              </a:ext>
            </a:extLst>
          </p:cNvPr>
          <p:cNvSpPr/>
          <p:nvPr/>
        </p:nvSpPr>
        <p:spPr>
          <a:xfrm>
            <a:off x="5501251" y="6670506"/>
            <a:ext cx="172695" cy="138302"/>
          </a:xfrm>
          <a:custGeom>
            <a:avLst/>
            <a:gdLst>
              <a:gd name="connsiteX0" fmla="*/ 0 w 172695"/>
              <a:gd name="connsiteY0" fmla="*/ 0 h 138302"/>
              <a:gd name="connsiteX1" fmla="*/ 94233 w 172695"/>
              <a:gd name="connsiteY1" fmla="*/ 87865 h 138302"/>
              <a:gd name="connsiteX2" fmla="*/ 172695 w 172695"/>
              <a:gd name="connsiteY2" fmla="*/ 138302 h 138302"/>
              <a:gd name="connsiteX3" fmla="*/ 172694 w 172695"/>
              <a:gd name="connsiteY3" fmla="*/ 138302 h 138302"/>
              <a:gd name="connsiteX4" fmla="*/ 94235 w 172695"/>
              <a:gd name="connsiteY4" fmla="*/ 87867 h 138302"/>
              <a:gd name="connsiteX5" fmla="*/ 0 w 172695"/>
              <a:gd name="connsiteY5" fmla="*/ 0 h 138302"/>
              <a:gd name="connsiteX6" fmla="*/ 0 w 172695"/>
              <a:gd name="connsiteY6" fmla="*/ 0 h 13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695" h="138302">
                <a:moveTo>
                  <a:pt x="0" y="0"/>
                </a:moveTo>
                <a:lnTo>
                  <a:pt x="94233" y="87865"/>
                </a:lnTo>
                <a:lnTo>
                  <a:pt x="172695" y="138302"/>
                </a:lnTo>
                <a:lnTo>
                  <a:pt x="172694" y="138302"/>
                </a:lnTo>
                <a:lnTo>
                  <a:pt x="94235" y="87867"/>
                </a:lnTo>
                <a:cubicBezTo>
                  <a:pt x="62024" y="62820"/>
                  <a:pt x="30576" y="33440"/>
                  <a:pt x="0" y="0"/>
                </a:cubicBez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73B57999-C4A7-7015-61FC-2204DDE5531E}"/>
              </a:ext>
            </a:extLst>
          </p:cNvPr>
          <p:cNvSpPr txBox="1"/>
          <p:nvPr/>
        </p:nvSpPr>
        <p:spPr>
          <a:xfrm>
            <a:off x="2615184" y="279916"/>
            <a:ext cx="8595360" cy="769441"/>
          </a:xfrm>
          <a:prstGeom prst="rect">
            <a:avLst/>
          </a:prstGeom>
          <a:noFill/>
        </p:spPr>
        <p:txBody>
          <a:bodyPr wrap="square" rtlCol="0">
            <a:spAutoFit/>
          </a:bodyPr>
          <a:lstStyle/>
          <a:p>
            <a:r>
              <a:rPr lang="en-US" sz="4400">
                <a:solidFill>
                  <a:schemeClr val="bg1">
                    <a:lumMod val="85000"/>
                  </a:schemeClr>
                </a:solidFill>
                <a:effectLst>
                  <a:outerShdw blurRad="38100" dist="38100" dir="2700000" algn="tl">
                    <a:srgbClr val="000000">
                      <a:alpha val="43137"/>
                    </a:srgbClr>
                  </a:outerShdw>
                </a:effectLst>
                <a:latin typeface="Montserrat" panose="00000500000000000000" pitchFamily="2" charset="0"/>
              </a:rPr>
              <a:t>Thành phố thông minh hả?</a:t>
            </a:r>
          </a:p>
        </p:txBody>
      </p:sp>
      <p:sp>
        <p:nvSpPr>
          <p:cNvPr id="2" name="Rectangle 1">
            <a:extLst>
              <a:ext uri="{FF2B5EF4-FFF2-40B4-BE49-F238E27FC236}">
                <a16:creationId xmlns:a16="http://schemas.microsoft.com/office/drawing/2014/main" id="{0B323C12-4FC4-FB27-38B7-299345BC7F2B}"/>
              </a:ext>
            </a:extLst>
          </p:cNvPr>
          <p:cNvSpPr/>
          <p:nvPr/>
        </p:nvSpPr>
        <p:spPr>
          <a:xfrm>
            <a:off x="0" y="0"/>
            <a:ext cx="2114550" cy="6858000"/>
          </a:xfrm>
          <a:prstGeom prst="rect">
            <a:avLst/>
          </a:prstGeom>
          <a:solidFill>
            <a:srgbClr val="121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CB9397B7-5108-C6F8-92C6-C158C40944B6}"/>
              </a:ext>
            </a:extLst>
          </p:cNvPr>
          <p:cNvSpPr/>
          <p:nvPr/>
        </p:nvSpPr>
        <p:spPr>
          <a:xfrm>
            <a:off x="195262" y="1402069"/>
            <a:ext cx="1724025" cy="369332"/>
          </a:xfrm>
          <a:prstGeom prst="roundRect">
            <a:avLst/>
          </a:prstGeom>
          <a:solidFill>
            <a:srgbClr val="121212"/>
          </a:solidFill>
          <a:ln>
            <a:solidFill>
              <a:srgbClr val="1A2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2F78749-5E25-ADAB-0B53-668894880DC2}"/>
              </a:ext>
            </a:extLst>
          </p:cNvPr>
          <p:cNvSpPr txBox="1"/>
          <p:nvPr/>
        </p:nvSpPr>
        <p:spPr>
          <a:xfrm>
            <a:off x="295275" y="213980"/>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1. Khái niệm</a:t>
            </a:r>
          </a:p>
        </p:txBody>
      </p:sp>
      <p:sp>
        <p:nvSpPr>
          <p:cNvPr id="24" name="TextBox 23">
            <a:extLst>
              <a:ext uri="{FF2B5EF4-FFF2-40B4-BE49-F238E27FC236}">
                <a16:creationId xmlns:a16="http://schemas.microsoft.com/office/drawing/2014/main" id="{022BB488-E122-963D-4A56-1558D7852B94}"/>
              </a:ext>
            </a:extLst>
          </p:cNvPr>
          <p:cNvSpPr txBox="1"/>
          <p:nvPr/>
        </p:nvSpPr>
        <p:spPr>
          <a:xfrm>
            <a:off x="295275" y="623358"/>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2. Yếu tố</a:t>
            </a:r>
          </a:p>
        </p:txBody>
      </p:sp>
      <p:sp>
        <p:nvSpPr>
          <p:cNvPr id="10" name="TextBox 9">
            <a:extLst>
              <a:ext uri="{FF2B5EF4-FFF2-40B4-BE49-F238E27FC236}">
                <a16:creationId xmlns:a16="http://schemas.microsoft.com/office/drawing/2014/main" id="{1E9102F5-5EA6-5692-E7BD-08BDB1FAD978}"/>
              </a:ext>
            </a:extLst>
          </p:cNvPr>
          <p:cNvSpPr txBox="1"/>
          <p:nvPr/>
        </p:nvSpPr>
        <p:spPr>
          <a:xfrm>
            <a:off x="242887" y="1032737"/>
            <a:ext cx="1724025"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85000"/>
                  </a:schemeClr>
                </a:solidFill>
              </a:rPr>
              <a:t>2.1: Môi trường</a:t>
            </a:r>
          </a:p>
        </p:txBody>
      </p:sp>
      <p:sp>
        <p:nvSpPr>
          <p:cNvPr id="21" name="Rectangle 20">
            <a:extLst>
              <a:ext uri="{FF2B5EF4-FFF2-40B4-BE49-F238E27FC236}">
                <a16:creationId xmlns:a16="http://schemas.microsoft.com/office/drawing/2014/main" id="{FB1ED7C2-76BC-B96A-4080-7AD087034548}"/>
              </a:ext>
            </a:extLst>
          </p:cNvPr>
          <p:cNvSpPr/>
          <p:nvPr/>
        </p:nvSpPr>
        <p:spPr>
          <a:xfrm>
            <a:off x="14746076" y="18293437"/>
            <a:ext cx="890016" cy="830997"/>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5BA17-8931-8051-1963-F0AE35B69312}"/>
              </a:ext>
            </a:extLst>
          </p:cNvPr>
          <p:cNvSpPr/>
          <p:nvPr/>
        </p:nvSpPr>
        <p:spPr>
          <a:xfrm>
            <a:off x="19526995" y="16327631"/>
            <a:ext cx="890016" cy="830997"/>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044CB11-64D6-CBD2-A724-9DBE9C3ABF97}"/>
              </a:ext>
            </a:extLst>
          </p:cNvPr>
          <p:cNvSpPr txBox="1"/>
          <p:nvPr/>
        </p:nvSpPr>
        <p:spPr>
          <a:xfrm>
            <a:off x="242887" y="1402069"/>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3. Hmm</a:t>
            </a:r>
          </a:p>
        </p:txBody>
      </p:sp>
    </p:spTree>
    <p:extLst>
      <p:ext uri="{BB962C8B-B14F-4D97-AF65-F5344CB8AC3E}">
        <p14:creationId xmlns:p14="http://schemas.microsoft.com/office/powerpoint/2010/main" val="42797006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73844B-E337-0742-CFEB-24686E56D060}"/>
              </a:ext>
            </a:extLst>
          </p:cNvPr>
          <p:cNvSpPr/>
          <p:nvPr/>
        </p:nvSpPr>
        <p:spPr>
          <a:xfrm>
            <a:off x="0" y="0"/>
            <a:ext cx="2114550" cy="6858000"/>
          </a:xfrm>
          <a:prstGeom prst="rect">
            <a:avLst/>
          </a:prstGeom>
          <a:solidFill>
            <a:srgbClr val="121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BC4E07A9-2C76-A726-A545-AC790BEA049E}"/>
              </a:ext>
            </a:extLst>
          </p:cNvPr>
          <p:cNvSpPr/>
          <p:nvPr/>
        </p:nvSpPr>
        <p:spPr>
          <a:xfrm>
            <a:off x="219074" y="266700"/>
            <a:ext cx="1724025" cy="369332"/>
          </a:xfrm>
          <a:prstGeom prst="roundRect">
            <a:avLst/>
          </a:prstGeom>
          <a:solidFill>
            <a:srgbClr val="121212"/>
          </a:solidFill>
          <a:ln>
            <a:solidFill>
              <a:srgbClr val="1A2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1E059A6-570C-8693-EF89-705EEB577420}"/>
              </a:ext>
            </a:extLst>
          </p:cNvPr>
          <p:cNvSpPr txBox="1"/>
          <p:nvPr/>
        </p:nvSpPr>
        <p:spPr>
          <a:xfrm>
            <a:off x="266699" y="279916"/>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1. Khái niệm</a:t>
            </a:r>
          </a:p>
        </p:txBody>
      </p:sp>
      <p:sp>
        <p:nvSpPr>
          <p:cNvPr id="3" name="TextBox 2">
            <a:extLst>
              <a:ext uri="{FF2B5EF4-FFF2-40B4-BE49-F238E27FC236}">
                <a16:creationId xmlns:a16="http://schemas.microsoft.com/office/drawing/2014/main" id="{74CDB432-C809-09C8-C996-EE30CDC7260E}"/>
              </a:ext>
            </a:extLst>
          </p:cNvPr>
          <p:cNvSpPr txBox="1"/>
          <p:nvPr/>
        </p:nvSpPr>
        <p:spPr>
          <a:xfrm>
            <a:off x="2615184" y="279916"/>
            <a:ext cx="8595360" cy="769441"/>
          </a:xfrm>
          <a:prstGeom prst="rect">
            <a:avLst/>
          </a:prstGeom>
          <a:noFill/>
        </p:spPr>
        <p:txBody>
          <a:bodyPr wrap="square" rtlCol="0">
            <a:spAutoFit/>
          </a:bodyPr>
          <a:lstStyle/>
          <a:p>
            <a:r>
              <a:rPr lang="en-US" sz="4400">
                <a:solidFill>
                  <a:schemeClr val="bg1">
                    <a:lumMod val="85000"/>
                  </a:schemeClr>
                </a:solidFill>
                <a:effectLst>
                  <a:outerShdw blurRad="38100" dist="38100" dir="2700000" algn="tl">
                    <a:srgbClr val="000000">
                      <a:alpha val="43137"/>
                    </a:srgbClr>
                  </a:outerShdw>
                </a:effectLst>
                <a:latin typeface="Montserrat" panose="00000500000000000000" pitchFamily="2" charset="0"/>
              </a:rPr>
              <a:t>Thành phố thông minh là gì?</a:t>
            </a:r>
          </a:p>
        </p:txBody>
      </p:sp>
      <p:sp>
        <p:nvSpPr>
          <p:cNvPr id="7" name="TextBox 6">
            <a:extLst>
              <a:ext uri="{FF2B5EF4-FFF2-40B4-BE49-F238E27FC236}">
                <a16:creationId xmlns:a16="http://schemas.microsoft.com/office/drawing/2014/main" id="{D27ECB4B-CEA4-E44F-A8FA-5437D5CA4513}"/>
              </a:ext>
            </a:extLst>
          </p:cNvPr>
          <p:cNvSpPr txBox="1"/>
          <p:nvPr/>
        </p:nvSpPr>
        <p:spPr>
          <a:xfrm>
            <a:off x="2615184" y="1195661"/>
            <a:ext cx="4078224" cy="1323439"/>
          </a:xfrm>
          <a:prstGeom prst="rect">
            <a:avLst/>
          </a:prstGeom>
          <a:noFill/>
        </p:spPr>
        <p:txBody>
          <a:bodyPr wrap="square" rtlCol="0">
            <a:spAutoFit/>
          </a:bodyPr>
          <a:lstStyle/>
          <a:p>
            <a:r>
              <a:rPr lang="vi-VN" sz="1600">
                <a:solidFill>
                  <a:schemeClr val="bg1">
                    <a:lumMod val="75000"/>
                  </a:schemeClr>
                </a:solidFill>
                <a:latin typeface="Montserrat" panose="00000500000000000000" pitchFamily="2" charset="0"/>
              </a:rPr>
              <a:t>Thành phố thông minh là khu đô thị áp dụng công nghệ và dữ liệu để nâng cao chất lượng cuộc sống, tối ưu dịch vụ công và giảm thiểu tác động môi trường.</a:t>
            </a:r>
            <a:endParaRPr lang="en-US" sz="1600">
              <a:solidFill>
                <a:schemeClr val="bg1">
                  <a:lumMod val="75000"/>
                </a:schemeClr>
              </a:solidFill>
              <a:effectLst>
                <a:outerShdw blurRad="38100" dist="38100" dir="2700000" algn="tl">
                  <a:srgbClr val="000000">
                    <a:alpha val="43137"/>
                  </a:srgbClr>
                </a:outerShdw>
              </a:effectLst>
              <a:latin typeface="Montserrat" panose="00000500000000000000" pitchFamily="2" charset="0"/>
            </a:endParaRPr>
          </a:p>
        </p:txBody>
      </p:sp>
      <p:sp>
        <p:nvSpPr>
          <p:cNvPr id="9" name="Rectangle: Rounded Corners 8">
            <a:extLst>
              <a:ext uri="{FF2B5EF4-FFF2-40B4-BE49-F238E27FC236}">
                <a16:creationId xmlns:a16="http://schemas.microsoft.com/office/drawing/2014/main" id="{E205648A-31A8-9B31-1756-4ED0F47E9987}"/>
              </a:ext>
            </a:extLst>
          </p:cNvPr>
          <p:cNvSpPr/>
          <p:nvPr/>
        </p:nvSpPr>
        <p:spPr>
          <a:xfrm>
            <a:off x="6455664" y="2962656"/>
            <a:ext cx="5376672" cy="3615428"/>
          </a:xfrm>
          <a:prstGeom prst="roundRect">
            <a:avLst>
              <a:gd name="adj" fmla="val 6550"/>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8A31AB8-168F-E71F-B3B6-DAFC25279B8D}"/>
              </a:ext>
            </a:extLst>
          </p:cNvPr>
          <p:cNvSpPr txBox="1"/>
          <p:nvPr/>
        </p:nvSpPr>
        <p:spPr>
          <a:xfrm>
            <a:off x="6693408" y="3090672"/>
            <a:ext cx="4901184" cy="369332"/>
          </a:xfrm>
          <a:prstGeom prst="rect">
            <a:avLst/>
          </a:prstGeom>
          <a:noFill/>
        </p:spPr>
        <p:txBody>
          <a:bodyPr wrap="square" rtlCol="0">
            <a:spAutoFit/>
          </a:bodyPr>
          <a:lstStyle/>
          <a:p>
            <a:r>
              <a:rPr lang="en-US">
                <a:solidFill>
                  <a:schemeClr val="bg1">
                    <a:lumMod val="85000"/>
                  </a:schemeClr>
                </a:solidFill>
                <a:latin typeface="Montserrat" panose="00000500000000000000" pitchFamily="2" charset="0"/>
              </a:rPr>
              <a:t>1 số thành phố thông minh tiêu biểu</a:t>
            </a:r>
          </a:p>
        </p:txBody>
      </p:sp>
      <p:pic>
        <p:nvPicPr>
          <p:cNvPr id="12" name="Picture 11" descr="A body of water with buildings and trees&#10;&#10;Description automatically generated">
            <a:extLst>
              <a:ext uri="{FF2B5EF4-FFF2-40B4-BE49-F238E27FC236}">
                <a16:creationId xmlns:a16="http://schemas.microsoft.com/office/drawing/2014/main" id="{B2482E56-B223-CE7A-3F87-1C31F40DF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0608" y="3588020"/>
            <a:ext cx="4059936" cy="2714227"/>
          </a:xfrm>
          <a:prstGeom prst="rect">
            <a:avLst/>
          </a:prstGeom>
        </p:spPr>
      </p:pic>
    </p:spTree>
    <p:extLst>
      <p:ext uri="{BB962C8B-B14F-4D97-AF65-F5344CB8AC3E}">
        <p14:creationId xmlns:p14="http://schemas.microsoft.com/office/powerpoint/2010/main" val="302192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a:extLst>
            <a:ext uri="{FF2B5EF4-FFF2-40B4-BE49-F238E27FC236}">
              <a16:creationId xmlns:a16="http://schemas.microsoft.com/office/drawing/2014/main" id="{52C26A41-2836-68B4-60E0-218296702A6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4655AAF-3592-30D7-D23C-C07744ED1CE4}"/>
              </a:ext>
            </a:extLst>
          </p:cNvPr>
          <p:cNvSpPr/>
          <p:nvPr/>
        </p:nvSpPr>
        <p:spPr>
          <a:xfrm>
            <a:off x="0" y="0"/>
            <a:ext cx="2114550" cy="6858000"/>
          </a:xfrm>
          <a:prstGeom prst="rect">
            <a:avLst/>
          </a:prstGeom>
          <a:solidFill>
            <a:srgbClr val="121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2BD93D64-8090-560B-8601-AEE7AFDF8BC4}"/>
              </a:ext>
            </a:extLst>
          </p:cNvPr>
          <p:cNvSpPr/>
          <p:nvPr/>
        </p:nvSpPr>
        <p:spPr>
          <a:xfrm>
            <a:off x="219074" y="266700"/>
            <a:ext cx="1724025" cy="369332"/>
          </a:xfrm>
          <a:prstGeom prst="roundRect">
            <a:avLst/>
          </a:prstGeom>
          <a:solidFill>
            <a:srgbClr val="121212"/>
          </a:solidFill>
          <a:ln>
            <a:solidFill>
              <a:srgbClr val="1A2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D3B64D7-2CA7-29F8-33EF-263B7B5B0938}"/>
              </a:ext>
            </a:extLst>
          </p:cNvPr>
          <p:cNvSpPr txBox="1"/>
          <p:nvPr/>
        </p:nvSpPr>
        <p:spPr>
          <a:xfrm>
            <a:off x="266699" y="279916"/>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1. Khái niệm</a:t>
            </a:r>
          </a:p>
        </p:txBody>
      </p:sp>
      <p:sp>
        <p:nvSpPr>
          <p:cNvPr id="3" name="TextBox 2">
            <a:extLst>
              <a:ext uri="{FF2B5EF4-FFF2-40B4-BE49-F238E27FC236}">
                <a16:creationId xmlns:a16="http://schemas.microsoft.com/office/drawing/2014/main" id="{556C02E5-6EF6-5E50-5B67-B8A04C41F997}"/>
              </a:ext>
            </a:extLst>
          </p:cNvPr>
          <p:cNvSpPr txBox="1"/>
          <p:nvPr/>
        </p:nvSpPr>
        <p:spPr>
          <a:xfrm>
            <a:off x="2615184" y="279916"/>
            <a:ext cx="8595360" cy="769441"/>
          </a:xfrm>
          <a:prstGeom prst="rect">
            <a:avLst/>
          </a:prstGeom>
          <a:noFill/>
        </p:spPr>
        <p:txBody>
          <a:bodyPr wrap="square" rtlCol="0">
            <a:spAutoFit/>
          </a:bodyPr>
          <a:lstStyle/>
          <a:p>
            <a:r>
              <a:rPr lang="en-US" sz="4400">
                <a:solidFill>
                  <a:schemeClr val="bg1">
                    <a:lumMod val="85000"/>
                  </a:schemeClr>
                </a:solidFill>
                <a:effectLst>
                  <a:outerShdw blurRad="38100" dist="38100" dir="2700000" algn="tl">
                    <a:srgbClr val="000000">
                      <a:alpha val="43137"/>
                    </a:srgbClr>
                  </a:outerShdw>
                </a:effectLst>
                <a:latin typeface="Montserrat" panose="00000500000000000000" pitchFamily="2" charset="0"/>
              </a:rPr>
              <a:t>Thành phố thông minh là gì?</a:t>
            </a:r>
          </a:p>
        </p:txBody>
      </p:sp>
      <p:sp>
        <p:nvSpPr>
          <p:cNvPr id="7" name="TextBox 6">
            <a:extLst>
              <a:ext uri="{FF2B5EF4-FFF2-40B4-BE49-F238E27FC236}">
                <a16:creationId xmlns:a16="http://schemas.microsoft.com/office/drawing/2014/main" id="{24E6ECFF-5D78-FFD9-E4FC-56C39450AE72}"/>
              </a:ext>
            </a:extLst>
          </p:cNvPr>
          <p:cNvSpPr txBox="1"/>
          <p:nvPr/>
        </p:nvSpPr>
        <p:spPr>
          <a:xfrm>
            <a:off x="2615184" y="1195661"/>
            <a:ext cx="4078224" cy="1323439"/>
          </a:xfrm>
          <a:prstGeom prst="rect">
            <a:avLst/>
          </a:prstGeom>
          <a:noFill/>
        </p:spPr>
        <p:txBody>
          <a:bodyPr wrap="square" rtlCol="0">
            <a:spAutoFit/>
          </a:bodyPr>
          <a:lstStyle/>
          <a:p>
            <a:r>
              <a:rPr lang="vi-VN" sz="1600">
                <a:solidFill>
                  <a:schemeClr val="bg1">
                    <a:lumMod val="75000"/>
                  </a:schemeClr>
                </a:solidFill>
                <a:latin typeface="Montserrat" panose="00000500000000000000" pitchFamily="2" charset="0"/>
              </a:rPr>
              <a:t>Thành phố thông minh là khu đô thị áp dụng công nghệ và dữ liệu để nâng cao chất lượng cuộc sống, tối ưu dịch vụ công và giảm thiểu tác động môi trường.</a:t>
            </a:r>
            <a:endParaRPr lang="en-US" sz="1600">
              <a:solidFill>
                <a:schemeClr val="bg1">
                  <a:lumMod val="75000"/>
                </a:schemeClr>
              </a:solidFill>
              <a:effectLst>
                <a:outerShdw blurRad="38100" dist="38100" dir="2700000" algn="tl">
                  <a:srgbClr val="000000">
                    <a:alpha val="43137"/>
                  </a:srgbClr>
                </a:outerShdw>
              </a:effectLst>
              <a:latin typeface="Montserrat" panose="00000500000000000000" pitchFamily="2" charset="0"/>
            </a:endParaRPr>
          </a:p>
        </p:txBody>
      </p:sp>
      <p:sp>
        <p:nvSpPr>
          <p:cNvPr id="9" name="Rectangle: Rounded Corners 8">
            <a:extLst>
              <a:ext uri="{FF2B5EF4-FFF2-40B4-BE49-F238E27FC236}">
                <a16:creationId xmlns:a16="http://schemas.microsoft.com/office/drawing/2014/main" id="{3DD71A0B-0E33-A30B-93A0-4A97E8373167}"/>
              </a:ext>
            </a:extLst>
          </p:cNvPr>
          <p:cNvSpPr/>
          <p:nvPr/>
        </p:nvSpPr>
        <p:spPr>
          <a:xfrm>
            <a:off x="2615184" y="1049357"/>
            <a:ext cx="9217152" cy="5528727"/>
          </a:xfrm>
          <a:prstGeom prst="roundRect">
            <a:avLst>
              <a:gd name="adj" fmla="val 6550"/>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B76EC58-20EE-D6D6-E069-77000D816D03}"/>
              </a:ext>
            </a:extLst>
          </p:cNvPr>
          <p:cNvSpPr txBox="1"/>
          <p:nvPr/>
        </p:nvSpPr>
        <p:spPr>
          <a:xfrm>
            <a:off x="3108960" y="1195661"/>
            <a:ext cx="5925312" cy="461665"/>
          </a:xfrm>
          <a:prstGeom prst="rect">
            <a:avLst/>
          </a:prstGeom>
          <a:noFill/>
        </p:spPr>
        <p:txBody>
          <a:bodyPr wrap="square" rtlCol="0">
            <a:spAutoFit/>
          </a:bodyPr>
          <a:lstStyle/>
          <a:p>
            <a:r>
              <a:rPr lang="en-US" sz="2400">
                <a:solidFill>
                  <a:schemeClr val="bg1">
                    <a:lumMod val="85000"/>
                  </a:schemeClr>
                </a:solidFill>
                <a:latin typeface="Montserrat" panose="00000500000000000000" pitchFamily="2" charset="0"/>
              </a:rPr>
              <a:t>1 số thành phố thông minh tiêu biểu</a:t>
            </a:r>
          </a:p>
        </p:txBody>
      </p:sp>
      <p:pic>
        <p:nvPicPr>
          <p:cNvPr id="12" name="Picture 11" descr="A body of water with buildings and trees&#10;&#10;Description automatically generated">
            <a:extLst>
              <a:ext uri="{FF2B5EF4-FFF2-40B4-BE49-F238E27FC236}">
                <a16:creationId xmlns:a16="http://schemas.microsoft.com/office/drawing/2014/main" id="{757BBC54-9C44-5DFF-8DC3-20E7F4F57A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0021" y="1785659"/>
            <a:ext cx="4908042" cy="3281219"/>
          </a:xfrm>
          <a:prstGeom prst="rect">
            <a:avLst/>
          </a:prstGeom>
        </p:spPr>
      </p:pic>
      <p:sp>
        <p:nvSpPr>
          <p:cNvPr id="5" name="TextBox 4">
            <a:extLst>
              <a:ext uri="{FF2B5EF4-FFF2-40B4-BE49-F238E27FC236}">
                <a16:creationId xmlns:a16="http://schemas.microsoft.com/office/drawing/2014/main" id="{B0A4E497-BD52-4EB5-7472-ADB05FCB6E01}"/>
              </a:ext>
            </a:extLst>
          </p:cNvPr>
          <p:cNvSpPr txBox="1"/>
          <p:nvPr/>
        </p:nvSpPr>
        <p:spPr>
          <a:xfrm>
            <a:off x="6096000" y="5475067"/>
            <a:ext cx="5376672" cy="369332"/>
          </a:xfrm>
          <a:prstGeom prst="rect">
            <a:avLst/>
          </a:prstGeom>
          <a:noFill/>
        </p:spPr>
        <p:txBody>
          <a:bodyPr wrap="square" rtlCol="0">
            <a:spAutoFit/>
          </a:bodyPr>
          <a:lstStyle/>
          <a:p>
            <a:r>
              <a:rPr lang="en-US" i="0">
                <a:solidFill>
                  <a:srgbClr val="BFBFBF"/>
                </a:solidFill>
                <a:effectLst/>
                <a:latin typeface="Poppins" panose="00000500000000000000" pitchFamily="2" charset="0"/>
                <a:cs typeface="Poppins" panose="00000500000000000000" pitchFamily="2" charset="0"/>
              </a:rPr>
              <a:t>Canberra, Úc</a:t>
            </a:r>
            <a:endParaRPr lang="en-US">
              <a:latin typeface="Poppins" panose="00000500000000000000" pitchFamily="2" charset="0"/>
              <a:cs typeface="Poppins" panose="00000500000000000000" pitchFamily="2" charset="0"/>
            </a:endParaRPr>
          </a:p>
        </p:txBody>
      </p:sp>
      <p:pic>
        <p:nvPicPr>
          <p:cNvPr id="8" name="Graphic 7" descr="Harvey Balls 0% with solid fill">
            <a:extLst>
              <a:ext uri="{FF2B5EF4-FFF2-40B4-BE49-F238E27FC236}">
                <a16:creationId xmlns:a16="http://schemas.microsoft.com/office/drawing/2014/main" id="{C5DDA38A-D472-511C-3085-4FE75836B5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45024" y="7081971"/>
            <a:ext cx="914400" cy="914400"/>
          </a:xfrm>
          <a:prstGeom prst="rect">
            <a:avLst/>
          </a:prstGeom>
        </p:spPr>
      </p:pic>
      <p:pic>
        <p:nvPicPr>
          <p:cNvPr id="13" name="Graphic 12" descr="Harvey Balls 100% outline">
            <a:extLst>
              <a:ext uri="{FF2B5EF4-FFF2-40B4-BE49-F238E27FC236}">
                <a16:creationId xmlns:a16="http://schemas.microsoft.com/office/drawing/2014/main" id="{5A2693FB-2493-3930-5E9E-AD53A69E80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95024" y="7231971"/>
            <a:ext cx="914400" cy="914400"/>
          </a:xfrm>
          <a:prstGeom prst="rect">
            <a:avLst/>
          </a:prstGeom>
        </p:spPr>
      </p:pic>
      <p:pic>
        <p:nvPicPr>
          <p:cNvPr id="15" name="Graphic 14" descr="Harvey Balls 100% with solid fill">
            <a:extLst>
              <a:ext uri="{FF2B5EF4-FFF2-40B4-BE49-F238E27FC236}">
                <a16:creationId xmlns:a16="http://schemas.microsoft.com/office/drawing/2014/main" id="{79C907D0-B878-56F6-5934-AC58EF91D6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6183" y="5954782"/>
            <a:ext cx="211608" cy="211608"/>
          </a:xfrm>
          <a:prstGeom prst="rect">
            <a:avLst/>
          </a:prstGeom>
          <a:effectLst>
            <a:outerShdw blurRad="50800" dist="38100" dir="2700000" algn="tl" rotWithShape="0">
              <a:prstClr val="black">
                <a:alpha val="40000"/>
              </a:prstClr>
            </a:outerShdw>
          </a:effectLst>
        </p:spPr>
      </p:pic>
      <p:pic>
        <p:nvPicPr>
          <p:cNvPr id="16" name="Graphic 15" descr="Harvey Balls 100% with solid fill">
            <a:extLst>
              <a:ext uri="{FF2B5EF4-FFF2-40B4-BE49-F238E27FC236}">
                <a16:creationId xmlns:a16="http://schemas.microsoft.com/office/drawing/2014/main" id="{E07900E8-3842-38F7-CA6C-2DF63DE2B8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86817" y="5954782"/>
            <a:ext cx="211608" cy="211608"/>
          </a:xfrm>
          <a:prstGeom prst="rect">
            <a:avLst/>
          </a:prstGeom>
          <a:effectLst>
            <a:outerShdw blurRad="50800" dist="38100" dir="2700000" algn="tl" rotWithShape="0">
              <a:prstClr val="black">
                <a:alpha val="40000"/>
              </a:prstClr>
            </a:outerShdw>
          </a:effectLst>
        </p:spPr>
      </p:pic>
      <p:pic>
        <p:nvPicPr>
          <p:cNvPr id="17" name="Graphic 16" descr="Harvey Balls 100% with solid fill">
            <a:extLst>
              <a:ext uri="{FF2B5EF4-FFF2-40B4-BE49-F238E27FC236}">
                <a16:creationId xmlns:a16="http://schemas.microsoft.com/office/drawing/2014/main" id="{4D45A592-DA3F-AA60-D4FA-46CDDD969AC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87451" y="5954782"/>
            <a:ext cx="211608" cy="211608"/>
          </a:xfrm>
          <a:prstGeom prst="rect">
            <a:avLst/>
          </a:prstGeom>
          <a:effectLst>
            <a:outerShdw blurRad="50800" dist="38100" dir="2700000" algn="tl" rotWithShape="0">
              <a:prstClr val="black">
                <a:alpha val="40000"/>
              </a:prstClr>
            </a:outerShdw>
          </a:effectLst>
        </p:spPr>
      </p:pic>
      <p:pic>
        <p:nvPicPr>
          <p:cNvPr id="18" name="Graphic 17" descr="Harvey Balls 100% with solid fill">
            <a:extLst>
              <a:ext uri="{FF2B5EF4-FFF2-40B4-BE49-F238E27FC236}">
                <a16:creationId xmlns:a16="http://schemas.microsoft.com/office/drawing/2014/main" id="{0625BEA7-3175-968A-746D-4B2F507EE0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22564" y="5950153"/>
            <a:ext cx="211608" cy="211608"/>
          </a:xfrm>
          <a:prstGeom prst="rect">
            <a:avLst/>
          </a:prstGeom>
          <a:effectLst>
            <a:outerShdw blurRad="50800" dist="38100" dir="2700000" algn="tl" rotWithShape="0">
              <a:prstClr val="black">
                <a:alpha val="40000"/>
              </a:prstClr>
            </a:outerShdw>
          </a:effectLst>
        </p:spPr>
      </p:pic>
      <p:pic>
        <p:nvPicPr>
          <p:cNvPr id="20" name="Graphic 19" descr="Harvey Balls 100% with solid fill">
            <a:extLst>
              <a:ext uri="{FF2B5EF4-FFF2-40B4-BE49-F238E27FC236}">
                <a16:creationId xmlns:a16="http://schemas.microsoft.com/office/drawing/2014/main" id="{B26854BB-7667-09BC-B227-E34DA76478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84489" y="5954782"/>
            <a:ext cx="211608" cy="211608"/>
          </a:xfrm>
          <a:prstGeom prst="rect">
            <a:avLst/>
          </a:prstGeom>
          <a:effectLst>
            <a:outerShdw blurRad="50800" dist="38100" dir="2700000" algn="tl" rotWithShape="0">
              <a:prstClr val="black">
                <a:alpha val="40000"/>
              </a:prstClr>
            </a:outerShdw>
          </a:effectLst>
        </p:spPr>
      </p:pic>
      <p:pic>
        <p:nvPicPr>
          <p:cNvPr id="21" name="Picture 20" descr="A bridge over water with a city skyline&#10;&#10;Description automatically generated">
            <a:extLst>
              <a:ext uri="{FF2B5EF4-FFF2-40B4-BE49-F238E27FC236}">
                <a16:creationId xmlns:a16="http://schemas.microsoft.com/office/drawing/2014/main" id="{1D27336F-C35D-D420-2D3B-C91582C6915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140285" y="1847200"/>
            <a:ext cx="5039106" cy="3359404"/>
          </a:xfrm>
          <a:prstGeom prst="rect">
            <a:avLst/>
          </a:prstGeom>
        </p:spPr>
      </p:pic>
      <p:pic>
        <p:nvPicPr>
          <p:cNvPr id="11" name="Graphic 10" descr="Close outline">
            <a:extLst>
              <a:ext uri="{FF2B5EF4-FFF2-40B4-BE49-F238E27FC236}">
                <a16:creationId xmlns:a16="http://schemas.microsoft.com/office/drawing/2014/main" id="{B0A4811E-9781-7156-D810-6815EB1C26C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246977" y="1156834"/>
            <a:ext cx="369332" cy="369332"/>
          </a:xfrm>
          <a:prstGeom prst="rect">
            <a:avLst/>
          </a:prstGeom>
        </p:spPr>
      </p:pic>
    </p:spTree>
    <p:extLst>
      <p:ext uri="{BB962C8B-B14F-4D97-AF65-F5344CB8AC3E}">
        <p14:creationId xmlns:p14="http://schemas.microsoft.com/office/powerpoint/2010/main" val="50514260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a:extLst>
            <a:ext uri="{FF2B5EF4-FFF2-40B4-BE49-F238E27FC236}">
              <a16:creationId xmlns:a16="http://schemas.microsoft.com/office/drawing/2014/main" id="{17708A57-B30E-03E4-AF92-426F5D32237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A2EAF58-7A17-2DB8-DB02-AD3174AB22BF}"/>
              </a:ext>
            </a:extLst>
          </p:cNvPr>
          <p:cNvSpPr txBox="1"/>
          <p:nvPr/>
        </p:nvSpPr>
        <p:spPr>
          <a:xfrm>
            <a:off x="2615184" y="279916"/>
            <a:ext cx="8595360" cy="769441"/>
          </a:xfrm>
          <a:prstGeom prst="rect">
            <a:avLst/>
          </a:prstGeom>
          <a:noFill/>
        </p:spPr>
        <p:txBody>
          <a:bodyPr wrap="square" rtlCol="0">
            <a:spAutoFit/>
          </a:bodyPr>
          <a:lstStyle/>
          <a:p>
            <a:r>
              <a:rPr lang="en-US" sz="4400">
                <a:solidFill>
                  <a:schemeClr val="bg1">
                    <a:lumMod val="85000"/>
                  </a:schemeClr>
                </a:solidFill>
                <a:effectLst>
                  <a:outerShdw blurRad="38100" dist="38100" dir="2700000" algn="tl">
                    <a:srgbClr val="000000">
                      <a:alpha val="43137"/>
                    </a:srgbClr>
                  </a:outerShdw>
                </a:effectLst>
                <a:latin typeface="Montserrat" panose="00000500000000000000" pitchFamily="2" charset="0"/>
              </a:rPr>
              <a:t>Thành phố thông minh là gì?</a:t>
            </a:r>
          </a:p>
        </p:txBody>
      </p:sp>
      <p:sp>
        <p:nvSpPr>
          <p:cNvPr id="7" name="TextBox 6">
            <a:extLst>
              <a:ext uri="{FF2B5EF4-FFF2-40B4-BE49-F238E27FC236}">
                <a16:creationId xmlns:a16="http://schemas.microsoft.com/office/drawing/2014/main" id="{0948E448-826F-72FC-E383-5FF9AF378089}"/>
              </a:ext>
            </a:extLst>
          </p:cNvPr>
          <p:cNvSpPr txBox="1"/>
          <p:nvPr/>
        </p:nvSpPr>
        <p:spPr>
          <a:xfrm>
            <a:off x="2615184" y="1195661"/>
            <a:ext cx="4078224" cy="1323439"/>
          </a:xfrm>
          <a:prstGeom prst="rect">
            <a:avLst/>
          </a:prstGeom>
          <a:noFill/>
        </p:spPr>
        <p:txBody>
          <a:bodyPr wrap="square" rtlCol="0">
            <a:spAutoFit/>
          </a:bodyPr>
          <a:lstStyle/>
          <a:p>
            <a:r>
              <a:rPr lang="vi-VN" sz="1600">
                <a:solidFill>
                  <a:schemeClr val="bg1">
                    <a:lumMod val="75000"/>
                  </a:schemeClr>
                </a:solidFill>
                <a:latin typeface="Montserrat" panose="00000500000000000000" pitchFamily="2" charset="0"/>
              </a:rPr>
              <a:t>Thành phố thông minh là khu đô thị áp dụng công nghệ và dữ liệu để nâng cao chất lượng cuộc sống, tối ưu dịch vụ công và giảm thiểu tác động môi trường.</a:t>
            </a:r>
            <a:endParaRPr lang="en-US" sz="1600">
              <a:solidFill>
                <a:schemeClr val="bg1">
                  <a:lumMod val="75000"/>
                </a:schemeClr>
              </a:solidFill>
              <a:effectLst>
                <a:outerShdw blurRad="38100" dist="38100" dir="2700000" algn="tl">
                  <a:srgbClr val="000000">
                    <a:alpha val="43137"/>
                  </a:srgbClr>
                </a:outerShdw>
              </a:effectLst>
              <a:latin typeface="Montserrat" panose="00000500000000000000" pitchFamily="2" charset="0"/>
            </a:endParaRPr>
          </a:p>
        </p:txBody>
      </p:sp>
      <p:sp>
        <p:nvSpPr>
          <p:cNvPr id="9" name="Rectangle: Rounded Corners 8">
            <a:extLst>
              <a:ext uri="{FF2B5EF4-FFF2-40B4-BE49-F238E27FC236}">
                <a16:creationId xmlns:a16="http://schemas.microsoft.com/office/drawing/2014/main" id="{FD24023A-8D84-099B-5E24-DC22BC4C2FCB}"/>
              </a:ext>
            </a:extLst>
          </p:cNvPr>
          <p:cNvSpPr/>
          <p:nvPr/>
        </p:nvSpPr>
        <p:spPr>
          <a:xfrm>
            <a:off x="2615184" y="1049357"/>
            <a:ext cx="9217152" cy="5528727"/>
          </a:xfrm>
          <a:prstGeom prst="roundRect">
            <a:avLst>
              <a:gd name="adj" fmla="val 6550"/>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C7432D0-1267-33BF-13AC-C4C20D0C966E}"/>
              </a:ext>
            </a:extLst>
          </p:cNvPr>
          <p:cNvSpPr txBox="1"/>
          <p:nvPr/>
        </p:nvSpPr>
        <p:spPr>
          <a:xfrm>
            <a:off x="3108960" y="1195661"/>
            <a:ext cx="5925312" cy="461665"/>
          </a:xfrm>
          <a:prstGeom prst="rect">
            <a:avLst/>
          </a:prstGeom>
          <a:noFill/>
        </p:spPr>
        <p:txBody>
          <a:bodyPr wrap="square" rtlCol="0">
            <a:spAutoFit/>
          </a:bodyPr>
          <a:lstStyle/>
          <a:p>
            <a:r>
              <a:rPr lang="en-US" sz="2400">
                <a:solidFill>
                  <a:schemeClr val="bg1">
                    <a:lumMod val="85000"/>
                  </a:schemeClr>
                </a:solidFill>
                <a:latin typeface="Montserrat" panose="00000500000000000000" pitchFamily="2" charset="0"/>
              </a:rPr>
              <a:t>1 số thành phố thông minh tiêu biểu</a:t>
            </a:r>
          </a:p>
        </p:txBody>
      </p:sp>
      <p:pic>
        <p:nvPicPr>
          <p:cNvPr id="12" name="Picture 11" descr="A body of water with buildings and trees&#10;&#10;Description automatically generated">
            <a:extLst>
              <a:ext uri="{FF2B5EF4-FFF2-40B4-BE49-F238E27FC236}">
                <a16:creationId xmlns:a16="http://schemas.microsoft.com/office/drawing/2014/main" id="{16E7876F-F206-36B9-092C-06E5576D50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5579" y="1861100"/>
            <a:ext cx="4908042" cy="3281219"/>
          </a:xfrm>
          <a:prstGeom prst="rect">
            <a:avLst/>
          </a:prstGeom>
        </p:spPr>
      </p:pic>
      <p:sp>
        <p:nvSpPr>
          <p:cNvPr id="5" name="TextBox 4">
            <a:extLst>
              <a:ext uri="{FF2B5EF4-FFF2-40B4-BE49-F238E27FC236}">
                <a16:creationId xmlns:a16="http://schemas.microsoft.com/office/drawing/2014/main" id="{C5537412-AD55-F547-6A77-5402C0148F2F}"/>
              </a:ext>
            </a:extLst>
          </p:cNvPr>
          <p:cNvSpPr txBox="1"/>
          <p:nvPr/>
        </p:nvSpPr>
        <p:spPr>
          <a:xfrm>
            <a:off x="6096000" y="5475067"/>
            <a:ext cx="5376672" cy="369332"/>
          </a:xfrm>
          <a:prstGeom prst="rect">
            <a:avLst/>
          </a:prstGeom>
          <a:noFill/>
        </p:spPr>
        <p:txBody>
          <a:bodyPr wrap="square" rtlCol="0">
            <a:spAutoFit/>
          </a:bodyPr>
          <a:lstStyle/>
          <a:p>
            <a:r>
              <a:rPr lang="en-US" i="0">
                <a:solidFill>
                  <a:srgbClr val="BFBFBF"/>
                </a:solidFill>
                <a:effectLst/>
                <a:latin typeface="Poppins" panose="00000500000000000000" pitchFamily="2" charset="0"/>
                <a:cs typeface="Poppins" panose="00000500000000000000" pitchFamily="2" charset="0"/>
              </a:rPr>
              <a:t>New York, Mỹ</a:t>
            </a:r>
            <a:endParaRPr lang="en-US">
              <a:latin typeface="Poppins" panose="00000500000000000000" pitchFamily="2" charset="0"/>
              <a:cs typeface="Poppins" panose="00000500000000000000" pitchFamily="2" charset="0"/>
            </a:endParaRPr>
          </a:p>
        </p:txBody>
      </p:sp>
      <p:pic>
        <p:nvPicPr>
          <p:cNvPr id="8" name="Graphic 7" descr="Harvey Balls 0% with solid fill">
            <a:extLst>
              <a:ext uri="{FF2B5EF4-FFF2-40B4-BE49-F238E27FC236}">
                <a16:creationId xmlns:a16="http://schemas.microsoft.com/office/drawing/2014/main" id="{F35345CD-2DD3-FC4F-CDA1-CCB5C368AE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5024" y="7081971"/>
            <a:ext cx="914400" cy="914400"/>
          </a:xfrm>
          <a:prstGeom prst="rect">
            <a:avLst/>
          </a:prstGeom>
        </p:spPr>
      </p:pic>
      <p:pic>
        <p:nvPicPr>
          <p:cNvPr id="13" name="Graphic 12" descr="Harvey Balls 100% outline">
            <a:extLst>
              <a:ext uri="{FF2B5EF4-FFF2-40B4-BE49-F238E27FC236}">
                <a16:creationId xmlns:a16="http://schemas.microsoft.com/office/drawing/2014/main" id="{8C28473A-A119-B803-58B7-4E2AEFA8AE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5024" y="7231971"/>
            <a:ext cx="914400" cy="914400"/>
          </a:xfrm>
          <a:prstGeom prst="rect">
            <a:avLst/>
          </a:prstGeom>
        </p:spPr>
      </p:pic>
      <p:pic>
        <p:nvPicPr>
          <p:cNvPr id="15" name="Graphic 14" descr="Harvey Balls 100% with solid fill">
            <a:extLst>
              <a:ext uri="{FF2B5EF4-FFF2-40B4-BE49-F238E27FC236}">
                <a16:creationId xmlns:a16="http://schemas.microsoft.com/office/drawing/2014/main" id="{823C83CE-8635-396C-5DCA-3014F2AEBE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86183" y="5954782"/>
            <a:ext cx="211608" cy="211608"/>
          </a:xfrm>
          <a:prstGeom prst="rect">
            <a:avLst/>
          </a:prstGeom>
          <a:effectLst>
            <a:outerShdw blurRad="50800" dist="38100" dir="2700000" algn="tl" rotWithShape="0">
              <a:prstClr val="black">
                <a:alpha val="40000"/>
              </a:prstClr>
            </a:outerShdw>
          </a:effectLst>
        </p:spPr>
      </p:pic>
      <p:pic>
        <p:nvPicPr>
          <p:cNvPr id="16" name="Graphic 15" descr="Harvey Balls 100% with solid fill">
            <a:extLst>
              <a:ext uri="{FF2B5EF4-FFF2-40B4-BE49-F238E27FC236}">
                <a16:creationId xmlns:a16="http://schemas.microsoft.com/office/drawing/2014/main" id="{020AE818-5ED0-2722-59AA-EF4978F57FB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86817" y="5954782"/>
            <a:ext cx="211608" cy="211608"/>
          </a:xfrm>
          <a:prstGeom prst="rect">
            <a:avLst/>
          </a:prstGeom>
          <a:effectLst>
            <a:outerShdw blurRad="50800" dist="38100" dir="2700000" algn="tl" rotWithShape="0">
              <a:prstClr val="black">
                <a:alpha val="40000"/>
              </a:prstClr>
            </a:outerShdw>
          </a:effectLst>
        </p:spPr>
      </p:pic>
      <p:pic>
        <p:nvPicPr>
          <p:cNvPr id="17" name="Graphic 16" descr="Harvey Balls 100% with solid fill">
            <a:extLst>
              <a:ext uri="{FF2B5EF4-FFF2-40B4-BE49-F238E27FC236}">
                <a16:creationId xmlns:a16="http://schemas.microsoft.com/office/drawing/2014/main" id="{4F353AB4-38CD-8140-E48B-5A9DC818BA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87451" y="5954782"/>
            <a:ext cx="211608" cy="211608"/>
          </a:xfrm>
          <a:prstGeom prst="rect">
            <a:avLst/>
          </a:prstGeom>
          <a:effectLst>
            <a:outerShdw blurRad="50800" dist="38100" dir="2700000" algn="tl" rotWithShape="0">
              <a:prstClr val="black">
                <a:alpha val="40000"/>
              </a:prstClr>
            </a:outerShdw>
          </a:effectLst>
        </p:spPr>
      </p:pic>
      <p:pic>
        <p:nvPicPr>
          <p:cNvPr id="18" name="Graphic 17" descr="Harvey Balls 100% with solid fill">
            <a:extLst>
              <a:ext uri="{FF2B5EF4-FFF2-40B4-BE49-F238E27FC236}">
                <a16:creationId xmlns:a16="http://schemas.microsoft.com/office/drawing/2014/main" id="{70AC42CD-ABC8-DFF6-0B30-45787D5FE6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2564" y="5954782"/>
            <a:ext cx="211608" cy="211608"/>
          </a:xfrm>
          <a:prstGeom prst="rect">
            <a:avLst/>
          </a:prstGeom>
          <a:effectLst>
            <a:outerShdw blurRad="50800" dist="38100" dir="2700000" algn="tl" rotWithShape="0">
              <a:prstClr val="black">
                <a:alpha val="40000"/>
              </a:prstClr>
            </a:outerShdw>
          </a:effectLst>
        </p:spPr>
      </p:pic>
      <p:pic>
        <p:nvPicPr>
          <p:cNvPr id="20" name="Graphic 19" descr="Harvey Balls 100% with solid fill">
            <a:extLst>
              <a:ext uri="{FF2B5EF4-FFF2-40B4-BE49-F238E27FC236}">
                <a16:creationId xmlns:a16="http://schemas.microsoft.com/office/drawing/2014/main" id="{B4C73065-9AAA-3B9D-AC02-7A3CAC6E18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84489" y="5954782"/>
            <a:ext cx="211608" cy="211608"/>
          </a:xfrm>
          <a:prstGeom prst="rect">
            <a:avLst/>
          </a:prstGeom>
          <a:effectLst>
            <a:outerShdw blurRad="50800" dist="38100" dir="2700000" algn="tl" rotWithShape="0">
              <a:prstClr val="black">
                <a:alpha val="40000"/>
              </a:prstClr>
            </a:outerShdw>
          </a:effectLst>
        </p:spPr>
      </p:pic>
      <p:pic>
        <p:nvPicPr>
          <p:cNvPr id="21" name="Picture 20" descr="A bridge over water with a city skyline&#10;&#10;Description automatically generated">
            <a:extLst>
              <a:ext uri="{FF2B5EF4-FFF2-40B4-BE49-F238E27FC236}">
                <a16:creationId xmlns:a16="http://schemas.microsoft.com/office/drawing/2014/main" id="{D2FBC763-F56C-C47A-E280-25334BAB151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04207" y="1822007"/>
            <a:ext cx="5039106" cy="3359404"/>
          </a:xfrm>
          <a:prstGeom prst="rect">
            <a:avLst/>
          </a:prstGeom>
        </p:spPr>
      </p:pic>
      <p:sp>
        <p:nvSpPr>
          <p:cNvPr id="2" name="Rectangle 1">
            <a:extLst>
              <a:ext uri="{FF2B5EF4-FFF2-40B4-BE49-F238E27FC236}">
                <a16:creationId xmlns:a16="http://schemas.microsoft.com/office/drawing/2014/main" id="{F8B8D952-E1ED-31B0-E729-FAC16D99ECB4}"/>
              </a:ext>
            </a:extLst>
          </p:cNvPr>
          <p:cNvSpPr/>
          <p:nvPr/>
        </p:nvSpPr>
        <p:spPr>
          <a:xfrm>
            <a:off x="0" y="0"/>
            <a:ext cx="2114550" cy="6858000"/>
          </a:xfrm>
          <a:prstGeom prst="rect">
            <a:avLst/>
          </a:prstGeom>
          <a:solidFill>
            <a:srgbClr val="121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E6E03826-9BC9-492F-4104-F2B75A23F872}"/>
              </a:ext>
            </a:extLst>
          </p:cNvPr>
          <p:cNvSpPr/>
          <p:nvPr/>
        </p:nvSpPr>
        <p:spPr>
          <a:xfrm>
            <a:off x="219074" y="266700"/>
            <a:ext cx="1724025" cy="369332"/>
          </a:xfrm>
          <a:prstGeom prst="roundRect">
            <a:avLst/>
          </a:prstGeom>
          <a:solidFill>
            <a:srgbClr val="121212"/>
          </a:solidFill>
          <a:ln>
            <a:solidFill>
              <a:srgbClr val="1A2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7F75C21-10F8-B2E9-B6E9-48BA0792985E}"/>
              </a:ext>
            </a:extLst>
          </p:cNvPr>
          <p:cNvSpPr txBox="1"/>
          <p:nvPr/>
        </p:nvSpPr>
        <p:spPr>
          <a:xfrm>
            <a:off x="319086" y="266700"/>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1. Khái niệm</a:t>
            </a:r>
          </a:p>
        </p:txBody>
      </p:sp>
      <p:pic>
        <p:nvPicPr>
          <p:cNvPr id="22" name="Picture 21" descr="A bridge with a clock tower and a tower in the background&#10;&#10;Description automatically generated">
            <a:extLst>
              <a:ext uri="{FF2B5EF4-FFF2-40B4-BE49-F238E27FC236}">
                <a16:creationId xmlns:a16="http://schemas.microsoft.com/office/drawing/2014/main" id="{FF6DBD17-3233-A580-06F3-FC3C2A7CC81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617454" y="1857380"/>
            <a:ext cx="5165064" cy="3357292"/>
          </a:xfrm>
          <a:prstGeom prst="rect">
            <a:avLst/>
          </a:prstGeom>
        </p:spPr>
      </p:pic>
      <p:pic>
        <p:nvPicPr>
          <p:cNvPr id="6" name="Graphic 5" descr="Close outline">
            <a:extLst>
              <a:ext uri="{FF2B5EF4-FFF2-40B4-BE49-F238E27FC236}">
                <a16:creationId xmlns:a16="http://schemas.microsoft.com/office/drawing/2014/main" id="{A511EEEA-38DA-8BEC-C910-1223874F3C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246977" y="1156834"/>
            <a:ext cx="369332" cy="369332"/>
          </a:xfrm>
          <a:prstGeom prst="rect">
            <a:avLst/>
          </a:prstGeom>
        </p:spPr>
      </p:pic>
    </p:spTree>
    <p:extLst>
      <p:ext uri="{BB962C8B-B14F-4D97-AF65-F5344CB8AC3E}">
        <p14:creationId xmlns:p14="http://schemas.microsoft.com/office/powerpoint/2010/main" val="217214164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a:extLst>
            <a:ext uri="{FF2B5EF4-FFF2-40B4-BE49-F238E27FC236}">
              <a16:creationId xmlns:a16="http://schemas.microsoft.com/office/drawing/2014/main" id="{845D742A-1268-1387-6243-2445FE8E69D2}"/>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5225F0C-73C4-3F74-FB42-A235EA3E77F3}"/>
              </a:ext>
            </a:extLst>
          </p:cNvPr>
          <p:cNvSpPr txBox="1"/>
          <p:nvPr/>
        </p:nvSpPr>
        <p:spPr>
          <a:xfrm>
            <a:off x="2615184" y="1195661"/>
            <a:ext cx="4078224" cy="1323439"/>
          </a:xfrm>
          <a:prstGeom prst="rect">
            <a:avLst/>
          </a:prstGeom>
          <a:noFill/>
        </p:spPr>
        <p:txBody>
          <a:bodyPr wrap="square" rtlCol="0">
            <a:spAutoFit/>
          </a:bodyPr>
          <a:lstStyle/>
          <a:p>
            <a:r>
              <a:rPr lang="vi-VN" sz="1600">
                <a:solidFill>
                  <a:schemeClr val="bg1">
                    <a:lumMod val="75000"/>
                  </a:schemeClr>
                </a:solidFill>
                <a:latin typeface="Montserrat" panose="00000500000000000000" pitchFamily="2" charset="0"/>
              </a:rPr>
              <a:t>Thành phố thông minh là khu đô thị áp dụng công nghệ và dữ liệu để nâng cao chất lượng cuộc sống, tối ưu dịch vụ công và giảm thiểu tác động môi trường.</a:t>
            </a:r>
            <a:endParaRPr lang="en-US" sz="1600">
              <a:solidFill>
                <a:schemeClr val="bg1">
                  <a:lumMod val="75000"/>
                </a:schemeClr>
              </a:solidFill>
              <a:effectLst>
                <a:outerShdw blurRad="38100" dist="38100" dir="2700000" algn="tl">
                  <a:srgbClr val="000000">
                    <a:alpha val="43137"/>
                  </a:srgbClr>
                </a:outerShdw>
              </a:effectLst>
              <a:latin typeface="Montserrat" panose="00000500000000000000" pitchFamily="2" charset="0"/>
            </a:endParaRPr>
          </a:p>
        </p:txBody>
      </p:sp>
      <p:sp>
        <p:nvSpPr>
          <p:cNvPr id="9" name="Rectangle: Rounded Corners 8">
            <a:extLst>
              <a:ext uri="{FF2B5EF4-FFF2-40B4-BE49-F238E27FC236}">
                <a16:creationId xmlns:a16="http://schemas.microsoft.com/office/drawing/2014/main" id="{EE381282-CDDA-A540-85D7-763FF447CDC3}"/>
              </a:ext>
            </a:extLst>
          </p:cNvPr>
          <p:cNvSpPr/>
          <p:nvPr/>
        </p:nvSpPr>
        <p:spPr>
          <a:xfrm>
            <a:off x="2615184" y="1049357"/>
            <a:ext cx="9217152" cy="5528727"/>
          </a:xfrm>
          <a:prstGeom prst="roundRect">
            <a:avLst>
              <a:gd name="adj" fmla="val 6550"/>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3F3BF26-25AD-2EA6-1764-CDDA91732899}"/>
              </a:ext>
            </a:extLst>
          </p:cNvPr>
          <p:cNvSpPr txBox="1"/>
          <p:nvPr/>
        </p:nvSpPr>
        <p:spPr>
          <a:xfrm>
            <a:off x="3108960" y="1195661"/>
            <a:ext cx="5925312" cy="461665"/>
          </a:xfrm>
          <a:prstGeom prst="rect">
            <a:avLst/>
          </a:prstGeom>
          <a:noFill/>
        </p:spPr>
        <p:txBody>
          <a:bodyPr wrap="square" rtlCol="0">
            <a:spAutoFit/>
          </a:bodyPr>
          <a:lstStyle/>
          <a:p>
            <a:r>
              <a:rPr lang="en-US" sz="2400">
                <a:solidFill>
                  <a:schemeClr val="bg1">
                    <a:lumMod val="85000"/>
                  </a:schemeClr>
                </a:solidFill>
                <a:latin typeface="Montserrat" panose="00000500000000000000" pitchFamily="2" charset="0"/>
              </a:rPr>
              <a:t>1 số thành phố thông minh tiêu biểu</a:t>
            </a:r>
          </a:p>
        </p:txBody>
      </p:sp>
      <p:pic>
        <p:nvPicPr>
          <p:cNvPr id="11" name="Picture 10" descr="A bridge with a clock tower and a tower in the background&#10;&#10;Description automatically generated">
            <a:extLst>
              <a:ext uri="{FF2B5EF4-FFF2-40B4-BE49-F238E27FC236}">
                <a16:creationId xmlns:a16="http://schemas.microsoft.com/office/drawing/2014/main" id="{3E02C12A-8B64-FAF7-DE7A-37A11DA85F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854" y="1887550"/>
            <a:ext cx="5165064" cy="3357292"/>
          </a:xfrm>
          <a:prstGeom prst="rect">
            <a:avLst/>
          </a:prstGeom>
        </p:spPr>
      </p:pic>
      <p:sp>
        <p:nvSpPr>
          <p:cNvPr id="3" name="TextBox 2">
            <a:extLst>
              <a:ext uri="{FF2B5EF4-FFF2-40B4-BE49-F238E27FC236}">
                <a16:creationId xmlns:a16="http://schemas.microsoft.com/office/drawing/2014/main" id="{E59D7537-F82E-52FA-777E-13D335A1DC60}"/>
              </a:ext>
            </a:extLst>
          </p:cNvPr>
          <p:cNvSpPr txBox="1"/>
          <p:nvPr/>
        </p:nvSpPr>
        <p:spPr>
          <a:xfrm>
            <a:off x="2615184" y="279916"/>
            <a:ext cx="8595360" cy="769441"/>
          </a:xfrm>
          <a:prstGeom prst="rect">
            <a:avLst/>
          </a:prstGeom>
          <a:noFill/>
        </p:spPr>
        <p:txBody>
          <a:bodyPr wrap="square" rtlCol="0">
            <a:spAutoFit/>
          </a:bodyPr>
          <a:lstStyle/>
          <a:p>
            <a:r>
              <a:rPr lang="en-US" sz="4400">
                <a:solidFill>
                  <a:schemeClr val="bg1">
                    <a:lumMod val="85000"/>
                  </a:schemeClr>
                </a:solidFill>
                <a:effectLst>
                  <a:outerShdw blurRad="38100" dist="38100" dir="2700000" algn="tl">
                    <a:srgbClr val="000000">
                      <a:alpha val="43137"/>
                    </a:srgbClr>
                  </a:outerShdw>
                </a:effectLst>
                <a:latin typeface="Montserrat" panose="00000500000000000000" pitchFamily="2" charset="0"/>
              </a:rPr>
              <a:t>Thành phố thông minh là gì?</a:t>
            </a:r>
          </a:p>
        </p:txBody>
      </p:sp>
      <p:pic>
        <p:nvPicPr>
          <p:cNvPr id="12" name="Picture 11" descr="A body of water with buildings and trees&#10;&#10;Description automatically generated">
            <a:extLst>
              <a:ext uri="{FF2B5EF4-FFF2-40B4-BE49-F238E27FC236}">
                <a16:creationId xmlns:a16="http://schemas.microsoft.com/office/drawing/2014/main" id="{A310094D-45A9-A6B1-5AC6-30ED77C9C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5579" y="1861100"/>
            <a:ext cx="4908042" cy="3281219"/>
          </a:xfrm>
          <a:prstGeom prst="rect">
            <a:avLst/>
          </a:prstGeom>
        </p:spPr>
      </p:pic>
      <p:sp>
        <p:nvSpPr>
          <p:cNvPr id="5" name="TextBox 4">
            <a:extLst>
              <a:ext uri="{FF2B5EF4-FFF2-40B4-BE49-F238E27FC236}">
                <a16:creationId xmlns:a16="http://schemas.microsoft.com/office/drawing/2014/main" id="{CE11FC6A-AE4B-AFFE-A8EA-E4617B54F56B}"/>
              </a:ext>
            </a:extLst>
          </p:cNvPr>
          <p:cNvSpPr txBox="1"/>
          <p:nvPr/>
        </p:nvSpPr>
        <p:spPr>
          <a:xfrm>
            <a:off x="6259638" y="5477673"/>
            <a:ext cx="5376672" cy="369332"/>
          </a:xfrm>
          <a:prstGeom prst="rect">
            <a:avLst/>
          </a:prstGeom>
          <a:noFill/>
        </p:spPr>
        <p:txBody>
          <a:bodyPr wrap="square" rtlCol="0">
            <a:spAutoFit/>
          </a:bodyPr>
          <a:lstStyle/>
          <a:p>
            <a:r>
              <a:rPr lang="en-US" i="0">
                <a:solidFill>
                  <a:srgbClr val="BFBFBF"/>
                </a:solidFill>
                <a:effectLst/>
                <a:latin typeface="Poppins" panose="00000500000000000000" pitchFamily="2" charset="0"/>
                <a:cs typeface="Poppins" panose="00000500000000000000" pitchFamily="2" charset="0"/>
              </a:rPr>
              <a:t>London, Anh</a:t>
            </a:r>
            <a:endParaRPr lang="en-US">
              <a:latin typeface="Poppins" panose="00000500000000000000" pitchFamily="2" charset="0"/>
              <a:cs typeface="Poppins" panose="00000500000000000000" pitchFamily="2" charset="0"/>
            </a:endParaRPr>
          </a:p>
        </p:txBody>
      </p:sp>
      <p:pic>
        <p:nvPicPr>
          <p:cNvPr id="8" name="Graphic 7" descr="Harvey Balls 0% with solid fill">
            <a:extLst>
              <a:ext uri="{FF2B5EF4-FFF2-40B4-BE49-F238E27FC236}">
                <a16:creationId xmlns:a16="http://schemas.microsoft.com/office/drawing/2014/main" id="{811C9DF6-03EA-1DAF-BD83-1A2FF03878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45024" y="7081971"/>
            <a:ext cx="914400" cy="914400"/>
          </a:xfrm>
          <a:prstGeom prst="rect">
            <a:avLst/>
          </a:prstGeom>
        </p:spPr>
      </p:pic>
      <p:pic>
        <p:nvPicPr>
          <p:cNvPr id="13" name="Graphic 12" descr="Harvey Balls 100% outline">
            <a:extLst>
              <a:ext uri="{FF2B5EF4-FFF2-40B4-BE49-F238E27FC236}">
                <a16:creationId xmlns:a16="http://schemas.microsoft.com/office/drawing/2014/main" id="{691AA104-3E1D-C079-50EC-1F672F6E38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95024" y="7231971"/>
            <a:ext cx="914400" cy="914400"/>
          </a:xfrm>
          <a:prstGeom prst="rect">
            <a:avLst/>
          </a:prstGeom>
        </p:spPr>
      </p:pic>
      <p:pic>
        <p:nvPicPr>
          <p:cNvPr id="15" name="Graphic 14" descr="Harvey Balls 100% with solid fill">
            <a:extLst>
              <a:ext uri="{FF2B5EF4-FFF2-40B4-BE49-F238E27FC236}">
                <a16:creationId xmlns:a16="http://schemas.microsoft.com/office/drawing/2014/main" id="{7E62DB76-0682-B5D8-BFE6-C386281F77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6183" y="5954782"/>
            <a:ext cx="211608" cy="211608"/>
          </a:xfrm>
          <a:prstGeom prst="rect">
            <a:avLst/>
          </a:prstGeom>
          <a:effectLst>
            <a:outerShdw blurRad="50800" dist="38100" dir="2700000" algn="tl" rotWithShape="0">
              <a:prstClr val="black">
                <a:alpha val="40000"/>
              </a:prstClr>
            </a:outerShdw>
          </a:effectLst>
        </p:spPr>
      </p:pic>
      <p:pic>
        <p:nvPicPr>
          <p:cNvPr id="16" name="Graphic 15" descr="Harvey Balls 100% with solid fill">
            <a:extLst>
              <a:ext uri="{FF2B5EF4-FFF2-40B4-BE49-F238E27FC236}">
                <a16:creationId xmlns:a16="http://schemas.microsoft.com/office/drawing/2014/main" id="{C55A360B-D49F-AD33-77C7-8514368F65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86817" y="5954782"/>
            <a:ext cx="211608" cy="211608"/>
          </a:xfrm>
          <a:prstGeom prst="rect">
            <a:avLst/>
          </a:prstGeom>
          <a:effectLst>
            <a:outerShdw blurRad="50800" dist="38100" dir="2700000" algn="tl" rotWithShape="0">
              <a:prstClr val="black">
                <a:alpha val="40000"/>
              </a:prstClr>
            </a:outerShdw>
          </a:effectLst>
        </p:spPr>
      </p:pic>
      <p:pic>
        <p:nvPicPr>
          <p:cNvPr id="17" name="Graphic 16" descr="Harvey Balls 100% with solid fill">
            <a:extLst>
              <a:ext uri="{FF2B5EF4-FFF2-40B4-BE49-F238E27FC236}">
                <a16:creationId xmlns:a16="http://schemas.microsoft.com/office/drawing/2014/main" id="{D5DA9B7A-1699-CD32-4AAE-193CB3E9E1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87451" y="5954782"/>
            <a:ext cx="211608" cy="211608"/>
          </a:xfrm>
          <a:prstGeom prst="rect">
            <a:avLst/>
          </a:prstGeom>
          <a:effectLst>
            <a:outerShdw blurRad="50800" dist="38100" dir="2700000" algn="tl" rotWithShape="0">
              <a:prstClr val="black">
                <a:alpha val="40000"/>
              </a:prstClr>
            </a:outerShdw>
          </a:effectLst>
        </p:spPr>
      </p:pic>
      <p:pic>
        <p:nvPicPr>
          <p:cNvPr id="18" name="Graphic 17" descr="Harvey Balls 100% with solid fill">
            <a:extLst>
              <a:ext uri="{FF2B5EF4-FFF2-40B4-BE49-F238E27FC236}">
                <a16:creationId xmlns:a16="http://schemas.microsoft.com/office/drawing/2014/main" id="{7C287D22-99DD-2A5C-59FB-987D873954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22564" y="5954782"/>
            <a:ext cx="211608" cy="211608"/>
          </a:xfrm>
          <a:prstGeom prst="rect">
            <a:avLst/>
          </a:prstGeom>
          <a:effectLst>
            <a:outerShdw blurRad="50800" dist="38100" dir="2700000" algn="tl" rotWithShape="0">
              <a:prstClr val="black">
                <a:alpha val="40000"/>
              </a:prstClr>
            </a:outerShdw>
          </a:effectLst>
        </p:spPr>
      </p:pic>
      <p:pic>
        <p:nvPicPr>
          <p:cNvPr id="20" name="Graphic 19" descr="Harvey Balls 100% with solid fill">
            <a:extLst>
              <a:ext uri="{FF2B5EF4-FFF2-40B4-BE49-F238E27FC236}">
                <a16:creationId xmlns:a16="http://schemas.microsoft.com/office/drawing/2014/main" id="{678B502C-98F2-E761-2E96-4B4032DACF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84489" y="5954782"/>
            <a:ext cx="211608" cy="211608"/>
          </a:xfrm>
          <a:prstGeom prst="rect">
            <a:avLst/>
          </a:prstGeom>
          <a:effectLst>
            <a:outerShdw blurRad="50800" dist="38100" dir="2700000" algn="tl" rotWithShape="0">
              <a:prstClr val="black">
                <a:alpha val="40000"/>
              </a:prstClr>
            </a:outerShdw>
          </a:effectLst>
        </p:spPr>
      </p:pic>
      <p:pic>
        <p:nvPicPr>
          <p:cNvPr id="21" name="Picture 20" descr="A bridge over water with a city skyline&#10;&#10;Description automatically generated">
            <a:extLst>
              <a:ext uri="{FF2B5EF4-FFF2-40B4-BE49-F238E27FC236}">
                <a16:creationId xmlns:a16="http://schemas.microsoft.com/office/drawing/2014/main" id="{A9196A12-BFE4-D55C-624F-B7C2D9EDB4C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49154" y="1857380"/>
            <a:ext cx="5039106" cy="3359404"/>
          </a:xfrm>
          <a:prstGeom prst="rect">
            <a:avLst/>
          </a:prstGeom>
        </p:spPr>
      </p:pic>
      <p:sp>
        <p:nvSpPr>
          <p:cNvPr id="2" name="Rectangle 1">
            <a:extLst>
              <a:ext uri="{FF2B5EF4-FFF2-40B4-BE49-F238E27FC236}">
                <a16:creationId xmlns:a16="http://schemas.microsoft.com/office/drawing/2014/main" id="{CC69D94E-C618-55EF-2484-960501CEF7B1}"/>
              </a:ext>
            </a:extLst>
          </p:cNvPr>
          <p:cNvSpPr/>
          <p:nvPr/>
        </p:nvSpPr>
        <p:spPr>
          <a:xfrm>
            <a:off x="-10925" y="0"/>
            <a:ext cx="2114550" cy="6858000"/>
          </a:xfrm>
          <a:prstGeom prst="rect">
            <a:avLst/>
          </a:prstGeom>
          <a:solidFill>
            <a:srgbClr val="121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FE734417-6898-CEC4-4435-5A098C20BA4C}"/>
              </a:ext>
            </a:extLst>
          </p:cNvPr>
          <p:cNvSpPr/>
          <p:nvPr/>
        </p:nvSpPr>
        <p:spPr>
          <a:xfrm>
            <a:off x="219074" y="266700"/>
            <a:ext cx="1724025" cy="369332"/>
          </a:xfrm>
          <a:prstGeom prst="roundRect">
            <a:avLst/>
          </a:prstGeom>
          <a:solidFill>
            <a:srgbClr val="121212"/>
          </a:solidFill>
          <a:ln>
            <a:solidFill>
              <a:srgbClr val="1A2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2F7033F-EBAC-7F4F-8AF0-1253B6355220}"/>
              </a:ext>
            </a:extLst>
          </p:cNvPr>
          <p:cNvSpPr txBox="1"/>
          <p:nvPr/>
        </p:nvSpPr>
        <p:spPr>
          <a:xfrm>
            <a:off x="319086" y="295304"/>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1. Khái niệm</a:t>
            </a:r>
          </a:p>
        </p:txBody>
      </p:sp>
      <p:pic>
        <p:nvPicPr>
          <p:cNvPr id="14" name="Picture 13" descr="A city with lights and mountains in the background&#10;&#10;Description automatically generated">
            <a:extLst>
              <a:ext uri="{FF2B5EF4-FFF2-40B4-BE49-F238E27FC236}">
                <a16:creationId xmlns:a16="http://schemas.microsoft.com/office/drawing/2014/main" id="{6FF0E7F7-0104-2AA1-61B6-A5EAD77A4B5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345723" y="1887550"/>
            <a:ext cx="5907609" cy="3361430"/>
          </a:xfrm>
          <a:prstGeom prst="rect">
            <a:avLst/>
          </a:prstGeom>
        </p:spPr>
      </p:pic>
      <p:pic>
        <p:nvPicPr>
          <p:cNvPr id="6" name="Graphic 5" descr="Close outline">
            <a:extLst>
              <a:ext uri="{FF2B5EF4-FFF2-40B4-BE49-F238E27FC236}">
                <a16:creationId xmlns:a16="http://schemas.microsoft.com/office/drawing/2014/main" id="{A48D0FBA-00E3-968E-3809-87E922139CD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246977" y="1156834"/>
            <a:ext cx="369332" cy="369332"/>
          </a:xfrm>
          <a:prstGeom prst="rect">
            <a:avLst/>
          </a:prstGeom>
        </p:spPr>
      </p:pic>
    </p:spTree>
    <p:extLst>
      <p:ext uri="{BB962C8B-B14F-4D97-AF65-F5344CB8AC3E}">
        <p14:creationId xmlns:p14="http://schemas.microsoft.com/office/powerpoint/2010/main" val="215500431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a:extLst>
            <a:ext uri="{FF2B5EF4-FFF2-40B4-BE49-F238E27FC236}">
              <a16:creationId xmlns:a16="http://schemas.microsoft.com/office/drawing/2014/main" id="{20C57EE5-3646-3A6A-C1F2-11EA4E168BC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698CDC73-3359-4EF6-988F-6DBA259D7110}"/>
              </a:ext>
            </a:extLst>
          </p:cNvPr>
          <p:cNvSpPr txBox="1"/>
          <p:nvPr/>
        </p:nvSpPr>
        <p:spPr>
          <a:xfrm>
            <a:off x="2615184" y="1195661"/>
            <a:ext cx="4078224" cy="1323439"/>
          </a:xfrm>
          <a:prstGeom prst="rect">
            <a:avLst/>
          </a:prstGeom>
          <a:noFill/>
        </p:spPr>
        <p:txBody>
          <a:bodyPr wrap="square" rtlCol="0">
            <a:spAutoFit/>
          </a:bodyPr>
          <a:lstStyle/>
          <a:p>
            <a:r>
              <a:rPr lang="vi-VN" sz="1600">
                <a:solidFill>
                  <a:schemeClr val="bg1">
                    <a:lumMod val="75000"/>
                  </a:schemeClr>
                </a:solidFill>
                <a:latin typeface="Montserrat" panose="00000500000000000000" pitchFamily="2" charset="0"/>
              </a:rPr>
              <a:t>Thành phố thông minh là khu đô thị áp dụng công nghệ và dữ liệu để nâng cao chất lượng cuộc sống, tối ưu dịch vụ công và giảm thiểu tác động môi trường.</a:t>
            </a:r>
            <a:endParaRPr lang="en-US" sz="1600">
              <a:solidFill>
                <a:schemeClr val="bg1">
                  <a:lumMod val="75000"/>
                </a:schemeClr>
              </a:solidFill>
              <a:effectLst>
                <a:outerShdw blurRad="38100" dist="38100" dir="2700000" algn="tl">
                  <a:srgbClr val="000000">
                    <a:alpha val="43137"/>
                  </a:srgbClr>
                </a:outerShdw>
              </a:effectLst>
              <a:latin typeface="Montserrat" panose="00000500000000000000" pitchFamily="2" charset="0"/>
            </a:endParaRPr>
          </a:p>
        </p:txBody>
      </p:sp>
      <p:sp>
        <p:nvSpPr>
          <p:cNvPr id="9" name="Rectangle: Rounded Corners 8">
            <a:extLst>
              <a:ext uri="{FF2B5EF4-FFF2-40B4-BE49-F238E27FC236}">
                <a16:creationId xmlns:a16="http://schemas.microsoft.com/office/drawing/2014/main" id="{4CEE7FD2-7BAA-8008-5974-D5BB4398A151}"/>
              </a:ext>
            </a:extLst>
          </p:cNvPr>
          <p:cNvSpPr/>
          <p:nvPr/>
        </p:nvSpPr>
        <p:spPr>
          <a:xfrm>
            <a:off x="2615184" y="1049357"/>
            <a:ext cx="9217152" cy="5528727"/>
          </a:xfrm>
          <a:prstGeom prst="roundRect">
            <a:avLst>
              <a:gd name="adj" fmla="val 6550"/>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1248273-70D3-3A23-29ED-74E38B85467D}"/>
              </a:ext>
            </a:extLst>
          </p:cNvPr>
          <p:cNvSpPr txBox="1"/>
          <p:nvPr/>
        </p:nvSpPr>
        <p:spPr>
          <a:xfrm>
            <a:off x="3108960" y="1195661"/>
            <a:ext cx="5925312" cy="461665"/>
          </a:xfrm>
          <a:prstGeom prst="rect">
            <a:avLst/>
          </a:prstGeom>
          <a:noFill/>
        </p:spPr>
        <p:txBody>
          <a:bodyPr wrap="square" rtlCol="0">
            <a:spAutoFit/>
          </a:bodyPr>
          <a:lstStyle/>
          <a:p>
            <a:r>
              <a:rPr lang="en-US" sz="2400">
                <a:solidFill>
                  <a:schemeClr val="bg1">
                    <a:lumMod val="85000"/>
                  </a:schemeClr>
                </a:solidFill>
                <a:latin typeface="Montserrat" panose="00000500000000000000" pitchFamily="2" charset="0"/>
              </a:rPr>
              <a:t>1 số thành phố thông minh tiêu biểu</a:t>
            </a:r>
          </a:p>
        </p:txBody>
      </p:sp>
      <p:pic>
        <p:nvPicPr>
          <p:cNvPr id="14" name="Picture 13" descr="A city with lights and mountains in the background&#10;&#10;Description automatically generated">
            <a:extLst>
              <a:ext uri="{FF2B5EF4-FFF2-40B4-BE49-F238E27FC236}">
                <a16:creationId xmlns:a16="http://schemas.microsoft.com/office/drawing/2014/main" id="{BBF835D0-C59C-4B92-78CD-5441A389B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9955" y="1862883"/>
            <a:ext cx="5907609" cy="3361430"/>
          </a:xfrm>
          <a:prstGeom prst="rect">
            <a:avLst/>
          </a:prstGeom>
        </p:spPr>
      </p:pic>
      <p:sp>
        <p:nvSpPr>
          <p:cNvPr id="3" name="TextBox 2">
            <a:extLst>
              <a:ext uri="{FF2B5EF4-FFF2-40B4-BE49-F238E27FC236}">
                <a16:creationId xmlns:a16="http://schemas.microsoft.com/office/drawing/2014/main" id="{22EC6D8E-4774-E8B8-B429-03A1EB007126}"/>
              </a:ext>
            </a:extLst>
          </p:cNvPr>
          <p:cNvSpPr txBox="1"/>
          <p:nvPr/>
        </p:nvSpPr>
        <p:spPr>
          <a:xfrm>
            <a:off x="2615184" y="279916"/>
            <a:ext cx="8595360" cy="769441"/>
          </a:xfrm>
          <a:prstGeom prst="rect">
            <a:avLst/>
          </a:prstGeom>
          <a:noFill/>
        </p:spPr>
        <p:txBody>
          <a:bodyPr wrap="square" rtlCol="0">
            <a:spAutoFit/>
          </a:bodyPr>
          <a:lstStyle/>
          <a:p>
            <a:r>
              <a:rPr lang="en-US" sz="4400">
                <a:solidFill>
                  <a:schemeClr val="bg1">
                    <a:lumMod val="85000"/>
                  </a:schemeClr>
                </a:solidFill>
                <a:effectLst>
                  <a:outerShdw blurRad="38100" dist="38100" dir="2700000" algn="tl">
                    <a:srgbClr val="000000">
                      <a:alpha val="43137"/>
                    </a:srgbClr>
                  </a:outerShdw>
                </a:effectLst>
                <a:latin typeface="Montserrat" panose="00000500000000000000" pitchFamily="2" charset="0"/>
              </a:rPr>
              <a:t>Thành phố thông minh là gì?</a:t>
            </a:r>
          </a:p>
        </p:txBody>
      </p:sp>
      <p:pic>
        <p:nvPicPr>
          <p:cNvPr id="12" name="Picture 11" descr="A body of water with buildings and trees&#10;&#10;Description automatically generated">
            <a:extLst>
              <a:ext uri="{FF2B5EF4-FFF2-40B4-BE49-F238E27FC236}">
                <a16:creationId xmlns:a16="http://schemas.microsoft.com/office/drawing/2014/main" id="{1D8167CA-A8A0-9CF6-ED33-5CEDB909CE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5579" y="1861100"/>
            <a:ext cx="4908042" cy="3281219"/>
          </a:xfrm>
          <a:prstGeom prst="rect">
            <a:avLst/>
          </a:prstGeom>
        </p:spPr>
      </p:pic>
      <p:sp>
        <p:nvSpPr>
          <p:cNvPr id="5" name="TextBox 4">
            <a:extLst>
              <a:ext uri="{FF2B5EF4-FFF2-40B4-BE49-F238E27FC236}">
                <a16:creationId xmlns:a16="http://schemas.microsoft.com/office/drawing/2014/main" id="{3815270A-5ACB-3FAC-D48D-6B2F3B6C11F6}"/>
              </a:ext>
            </a:extLst>
          </p:cNvPr>
          <p:cNvSpPr txBox="1"/>
          <p:nvPr/>
        </p:nvSpPr>
        <p:spPr>
          <a:xfrm>
            <a:off x="5886183" y="5450895"/>
            <a:ext cx="5376672" cy="369332"/>
          </a:xfrm>
          <a:prstGeom prst="rect">
            <a:avLst/>
          </a:prstGeom>
          <a:noFill/>
        </p:spPr>
        <p:txBody>
          <a:bodyPr wrap="square" rtlCol="0">
            <a:spAutoFit/>
          </a:bodyPr>
          <a:lstStyle/>
          <a:p>
            <a:pPr algn="l"/>
            <a:r>
              <a:rPr lang="en-US" i="0">
                <a:solidFill>
                  <a:schemeClr val="bg1">
                    <a:lumMod val="85000"/>
                  </a:schemeClr>
                </a:solidFill>
                <a:effectLst/>
                <a:latin typeface="Poppins" panose="00000500000000000000" pitchFamily="2" charset="0"/>
                <a:cs typeface="Poppins" panose="00000500000000000000" pitchFamily="2" charset="0"/>
              </a:rPr>
              <a:t>Reykjavik, Iceland</a:t>
            </a:r>
          </a:p>
        </p:txBody>
      </p:sp>
      <p:pic>
        <p:nvPicPr>
          <p:cNvPr id="8" name="Graphic 7" descr="Harvey Balls 0% with solid fill">
            <a:extLst>
              <a:ext uri="{FF2B5EF4-FFF2-40B4-BE49-F238E27FC236}">
                <a16:creationId xmlns:a16="http://schemas.microsoft.com/office/drawing/2014/main" id="{3639412C-EC93-CAC7-DA1F-47BDE909CE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45024" y="7081971"/>
            <a:ext cx="914400" cy="914400"/>
          </a:xfrm>
          <a:prstGeom prst="rect">
            <a:avLst/>
          </a:prstGeom>
        </p:spPr>
      </p:pic>
      <p:pic>
        <p:nvPicPr>
          <p:cNvPr id="13" name="Graphic 12" descr="Harvey Balls 100% outline">
            <a:extLst>
              <a:ext uri="{FF2B5EF4-FFF2-40B4-BE49-F238E27FC236}">
                <a16:creationId xmlns:a16="http://schemas.microsoft.com/office/drawing/2014/main" id="{8FC74F8C-913B-3364-B1CB-B26243A38A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95024" y="7231971"/>
            <a:ext cx="914400" cy="914400"/>
          </a:xfrm>
          <a:prstGeom prst="rect">
            <a:avLst/>
          </a:prstGeom>
        </p:spPr>
      </p:pic>
      <p:pic>
        <p:nvPicPr>
          <p:cNvPr id="15" name="Graphic 14" descr="Harvey Balls 100% with solid fill">
            <a:extLst>
              <a:ext uri="{FF2B5EF4-FFF2-40B4-BE49-F238E27FC236}">
                <a16:creationId xmlns:a16="http://schemas.microsoft.com/office/drawing/2014/main" id="{BB20DF55-203F-0859-3C4D-72AB2C41CB5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86183" y="5954782"/>
            <a:ext cx="211608" cy="211608"/>
          </a:xfrm>
          <a:prstGeom prst="rect">
            <a:avLst/>
          </a:prstGeom>
          <a:effectLst>
            <a:outerShdw blurRad="50800" dist="38100" dir="2700000" algn="tl" rotWithShape="0">
              <a:prstClr val="black">
                <a:alpha val="40000"/>
              </a:prstClr>
            </a:outerShdw>
          </a:effectLst>
        </p:spPr>
      </p:pic>
      <p:pic>
        <p:nvPicPr>
          <p:cNvPr id="16" name="Graphic 15" descr="Harvey Balls 100% with solid fill">
            <a:extLst>
              <a:ext uri="{FF2B5EF4-FFF2-40B4-BE49-F238E27FC236}">
                <a16:creationId xmlns:a16="http://schemas.microsoft.com/office/drawing/2014/main" id="{7F69A6B4-52AC-D55E-34EA-7572290F5F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86817" y="5954782"/>
            <a:ext cx="211608" cy="211608"/>
          </a:xfrm>
          <a:prstGeom prst="rect">
            <a:avLst/>
          </a:prstGeom>
          <a:effectLst>
            <a:outerShdw blurRad="50800" dist="38100" dir="2700000" algn="tl" rotWithShape="0">
              <a:prstClr val="black">
                <a:alpha val="40000"/>
              </a:prstClr>
            </a:outerShdw>
          </a:effectLst>
        </p:spPr>
      </p:pic>
      <p:pic>
        <p:nvPicPr>
          <p:cNvPr id="17" name="Graphic 16" descr="Harvey Balls 100% with solid fill">
            <a:extLst>
              <a:ext uri="{FF2B5EF4-FFF2-40B4-BE49-F238E27FC236}">
                <a16:creationId xmlns:a16="http://schemas.microsoft.com/office/drawing/2014/main" id="{ADE8EC80-AA46-E849-2D53-C6DCD3070E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87451" y="5954782"/>
            <a:ext cx="211608" cy="211608"/>
          </a:xfrm>
          <a:prstGeom prst="rect">
            <a:avLst/>
          </a:prstGeom>
          <a:effectLst>
            <a:outerShdw blurRad="50800" dist="38100" dir="2700000" algn="tl" rotWithShape="0">
              <a:prstClr val="black">
                <a:alpha val="40000"/>
              </a:prstClr>
            </a:outerShdw>
          </a:effectLst>
        </p:spPr>
      </p:pic>
      <p:pic>
        <p:nvPicPr>
          <p:cNvPr id="18" name="Graphic 17" descr="Harvey Balls 100% with solid fill">
            <a:extLst>
              <a:ext uri="{FF2B5EF4-FFF2-40B4-BE49-F238E27FC236}">
                <a16:creationId xmlns:a16="http://schemas.microsoft.com/office/drawing/2014/main" id="{C23D4DD6-6E56-6B40-45C5-BA811517DA7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22564" y="5954782"/>
            <a:ext cx="211608" cy="211608"/>
          </a:xfrm>
          <a:prstGeom prst="rect">
            <a:avLst/>
          </a:prstGeom>
          <a:effectLst>
            <a:outerShdw blurRad="50800" dist="38100" dir="2700000" algn="tl" rotWithShape="0">
              <a:prstClr val="black">
                <a:alpha val="40000"/>
              </a:prstClr>
            </a:outerShdw>
          </a:effectLst>
        </p:spPr>
      </p:pic>
      <p:pic>
        <p:nvPicPr>
          <p:cNvPr id="20" name="Graphic 19" descr="Harvey Balls 100% with solid fill">
            <a:extLst>
              <a:ext uri="{FF2B5EF4-FFF2-40B4-BE49-F238E27FC236}">
                <a16:creationId xmlns:a16="http://schemas.microsoft.com/office/drawing/2014/main" id="{D56A96C1-1273-9BB8-A07F-3C75578E2E2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84489" y="5954782"/>
            <a:ext cx="211608" cy="211608"/>
          </a:xfrm>
          <a:prstGeom prst="rect">
            <a:avLst/>
          </a:prstGeom>
          <a:effectLst>
            <a:outerShdw blurRad="50800" dist="38100" dir="2700000" algn="tl" rotWithShape="0">
              <a:prstClr val="black">
                <a:alpha val="40000"/>
              </a:prstClr>
            </a:outerShdw>
          </a:effectLst>
        </p:spPr>
      </p:pic>
      <p:pic>
        <p:nvPicPr>
          <p:cNvPr id="21" name="Picture 20" descr="A bridge over water with a city skyline&#10;&#10;Description automatically generated">
            <a:extLst>
              <a:ext uri="{FF2B5EF4-FFF2-40B4-BE49-F238E27FC236}">
                <a16:creationId xmlns:a16="http://schemas.microsoft.com/office/drawing/2014/main" id="{9DC77091-7E7A-4DBE-F9E7-3AB35E0A1D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9080" y="1749298"/>
            <a:ext cx="5039106" cy="3359404"/>
          </a:xfrm>
          <a:prstGeom prst="rect">
            <a:avLst/>
          </a:prstGeom>
        </p:spPr>
      </p:pic>
      <p:sp>
        <p:nvSpPr>
          <p:cNvPr id="2" name="Rectangle 1">
            <a:extLst>
              <a:ext uri="{FF2B5EF4-FFF2-40B4-BE49-F238E27FC236}">
                <a16:creationId xmlns:a16="http://schemas.microsoft.com/office/drawing/2014/main" id="{76A85CFA-8831-CD61-8384-B7E3F5854E45}"/>
              </a:ext>
            </a:extLst>
          </p:cNvPr>
          <p:cNvSpPr/>
          <p:nvPr/>
        </p:nvSpPr>
        <p:spPr>
          <a:xfrm>
            <a:off x="0" y="34673"/>
            <a:ext cx="2114550" cy="6858000"/>
          </a:xfrm>
          <a:prstGeom prst="rect">
            <a:avLst/>
          </a:prstGeom>
          <a:solidFill>
            <a:srgbClr val="121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CDE5935-64A0-81CA-7C69-A1DFC7A157C8}"/>
              </a:ext>
            </a:extLst>
          </p:cNvPr>
          <p:cNvSpPr/>
          <p:nvPr/>
        </p:nvSpPr>
        <p:spPr>
          <a:xfrm>
            <a:off x="219074" y="266700"/>
            <a:ext cx="1724025" cy="369332"/>
          </a:xfrm>
          <a:prstGeom prst="roundRect">
            <a:avLst/>
          </a:prstGeom>
          <a:solidFill>
            <a:srgbClr val="121212"/>
          </a:solidFill>
          <a:ln>
            <a:solidFill>
              <a:srgbClr val="1A2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D073CCF-978D-3E96-E674-497D34B7D0E1}"/>
              </a:ext>
            </a:extLst>
          </p:cNvPr>
          <p:cNvSpPr txBox="1"/>
          <p:nvPr/>
        </p:nvSpPr>
        <p:spPr>
          <a:xfrm>
            <a:off x="319086" y="279916"/>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1. Khái niệm</a:t>
            </a:r>
          </a:p>
        </p:txBody>
      </p:sp>
      <p:pic>
        <p:nvPicPr>
          <p:cNvPr id="11" name="Picture 10" descr="A bridge with a clock tower and a tower in the background&#10;&#10;Description automatically generated">
            <a:extLst>
              <a:ext uri="{FF2B5EF4-FFF2-40B4-BE49-F238E27FC236}">
                <a16:creationId xmlns:a16="http://schemas.microsoft.com/office/drawing/2014/main" id="{21AAB054-066F-4B0E-71DA-859A6D9782A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19080" y="1710936"/>
            <a:ext cx="5165064" cy="3357292"/>
          </a:xfrm>
          <a:prstGeom prst="rect">
            <a:avLst/>
          </a:prstGeom>
        </p:spPr>
      </p:pic>
      <p:pic>
        <p:nvPicPr>
          <p:cNvPr id="22" name="Picture 21" descr="A large city skyline with a plane flying over it with CN Tower in the background&#10;&#10;Description automatically generated">
            <a:extLst>
              <a:ext uri="{FF2B5EF4-FFF2-40B4-BE49-F238E27FC236}">
                <a16:creationId xmlns:a16="http://schemas.microsoft.com/office/drawing/2014/main" id="{F2468030-BB26-05A7-E4A6-BA8A49492CB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53171" y="2077813"/>
            <a:ext cx="4629084" cy="3471813"/>
          </a:xfrm>
          <a:prstGeom prst="rect">
            <a:avLst/>
          </a:prstGeom>
        </p:spPr>
      </p:pic>
      <p:pic>
        <p:nvPicPr>
          <p:cNvPr id="6" name="Graphic 5" descr="Close outline">
            <a:extLst>
              <a:ext uri="{FF2B5EF4-FFF2-40B4-BE49-F238E27FC236}">
                <a16:creationId xmlns:a16="http://schemas.microsoft.com/office/drawing/2014/main" id="{8A99CB22-88C4-7350-CBC8-DDD756EB643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246977" y="1156834"/>
            <a:ext cx="369332" cy="369332"/>
          </a:xfrm>
          <a:prstGeom prst="rect">
            <a:avLst/>
          </a:prstGeom>
        </p:spPr>
      </p:pic>
    </p:spTree>
    <p:extLst>
      <p:ext uri="{BB962C8B-B14F-4D97-AF65-F5344CB8AC3E}">
        <p14:creationId xmlns:p14="http://schemas.microsoft.com/office/powerpoint/2010/main" val="3594111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a:extLst>
            <a:ext uri="{FF2B5EF4-FFF2-40B4-BE49-F238E27FC236}">
              <a16:creationId xmlns:a16="http://schemas.microsoft.com/office/drawing/2014/main" id="{1E20182B-A8D9-7D95-5A59-DD304527043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DC3C4CA-9685-BCD1-BC3E-3EDCDEA56AD9}"/>
              </a:ext>
            </a:extLst>
          </p:cNvPr>
          <p:cNvSpPr txBox="1"/>
          <p:nvPr/>
        </p:nvSpPr>
        <p:spPr>
          <a:xfrm>
            <a:off x="2615184" y="1195661"/>
            <a:ext cx="4078224" cy="1323439"/>
          </a:xfrm>
          <a:prstGeom prst="rect">
            <a:avLst/>
          </a:prstGeom>
          <a:noFill/>
        </p:spPr>
        <p:txBody>
          <a:bodyPr wrap="square" rtlCol="0">
            <a:spAutoFit/>
          </a:bodyPr>
          <a:lstStyle/>
          <a:p>
            <a:r>
              <a:rPr lang="vi-VN" sz="1600">
                <a:solidFill>
                  <a:schemeClr val="bg1">
                    <a:lumMod val="75000"/>
                  </a:schemeClr>
                </a:solidFill>
                <a:latin typeface="Montserrat" panose="00000500000000000000" pitchFamily="2" charset="0"/>
              </a:rPr>
              <a:t>Thành phố thông minh là khu đô thị áp dụng công nghệ và dữ liệu để nâng cao chất lượng cuộc sống, tối ưu dịch vụ công và giảm thiểu tác động môi trường.</a:t>
            </a:r>
            <a:endParaRPr lang="en-US" sz="1600">
              <a:solidFill>
                <a:schemeClr val="bg1">
                  <a:lumMod val="75000"/>
                </a:schemeClr>
              </a:solidFill>
              <a:effectLst>
                <a:outerShdw blurRad="38100" dist="38100" dir="2700000" algn="tl">
                  <a:srgbClr val="000000">
                    <a:alpha val="43137"/>
                  </a:srgbClr>
                </a:outerShdw>
              </a:effectLst>
              <a:latin typeface="Montserrat" panose="00000500000000000000" pitchFamily="2" charset="0"/>
            </a:endParaRPr>
          </a:p>
        </p:txBody>
      </p:sp>
      <p:sp>
        <p:nvSpPr>
          <p:cNvPr id="9" name="Rectangle: Rounded Corners 8">
            <a:extLst>
              <a:ext uri="{FF2B5EF4-FFF2-40B4-BE49-F238E27FC236}">
                <a16:creationId xmlns:a16="http://schemas.microsoft.com/office/drawing/2014/main" id="{B3276556-6101-E471-2B5E-62382E18A7B4}"/>
              </a:ext>
            </a:extLst>
          </p:cNvPr>
          <p:cNvSpPr/>
          <p:nvPr/>
        </p:nvSpPr>
        <p:spPr>
          <a:xfrm>
            <a:off x="2615184" y="1049357"/>
            <a:ext cx="9217152" cy="5528727"/>
          </a:xfrm>
          <a:prstGeom prst="roundRect">
            <a:avLst>
              <a:gd name="adj" fmla="val 6550"/>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EA46B1A-573B-9FAC-ACD6-3A788AA6BB35}"/>
              </a:ext>
            </a:extLst>
          </p:cNvPr>
          <p:cNvSpPr txBox="1"/>
          <p:nvPr/>
        </p:nvSpPr>
        <p:spPr>
          <a:xfrm>
            <a:off x="3108960" y="1195661"/>
            <a:ext cx="5925312" cy="461665"/>
          </a:xfrm>
          <a:prstGeom prst="rect">
            <a:avLst/>
          </a:prstGeom>
          <a:noFill/>
        </p:spPr>
        <p:txBody>
          <a:bodyPr wrap="square" rtlCol="0">
            <a:spAutoFit/>
          </a:bodyPr>
          <a:lstStyle/>
          <a:p>
            <a:r>
              <a:rPr lang="en-US" sz="2400">
                <a:solidFill>
                  <a:schemeClr val="bg1">
                    <a:lumMod val="85000"/>
                  </a:schemeClr>
                </a:solidFill>
                <a:latin typeface="Montserrat" panose="00000500000000000000" pitchFamily="2" charset="0"/>
              </a:rPr>
              <a:t>1 số thành phố thông minh tiêu biểu</a:t>
            </a:r>
          </a:p>
        </p:txBody>
      </p:sp>
      <p:pic>
        <p:nvPicPr>
          <p:cNvPr id="14" name="Picture 13" descr="A city with lights and mountains in the background&#10;&#10;Description automatically generated">
            <a:extLst>
              <a:ext uri="{FF2B5EF4-FFF2-40B4-BE49-F238E27FC236}">
                <a16:creationId xmlns:a16="http://schemas.microsoft.com/office/drawing/2014/main" id="{937C8DF3-5F9E-A1D1-B4CF-5043B6057B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2867" y="1818122"/>
            <a:ext cx="5907609" cy="3361430"/>
          </a:xfrm>
          <a:prstGeom prst="rect">
            <a:avLst/>
          </a:prstGeom>
        </p:spPr>
      </p:pic>
      <p:sp>
        <p:nvSpPr>
          <p:cNvPr id="3" name="TextBox 2">
            <a:extLst>
              <a:ext uri="{FF2B5EF4-FFF2-40B4-BE49-F238E27FC236}">
                <a16:creationId xmlns:a16="http://schemas.microsoft.com/office/drawing/2014/main" id="{AB2E1C4E-F448-98A6-949D-378FFDE0EA2D}"/>
              </a:ext>
            </a:extLst>
          </p:cNvPr>
          <p:cNvSpPr txBox="1"/>
          <p:nvPr/>
        </p:nvSpPr>
        <p:spPr>
          <a:xfrm>
            <a:off x="2615184" y="279916"/>
            <a:ext cx="8595360" cy="769441"/>
          </a:xfrm>
          <a:prstGeom prst="rect">
            <a:avLst/>
          </a:prstGeom>
          <a:noFill/>
        </p:spPr>
        <p:txBody>
          <a:bodyPr wrap="square" rtlCol="0">
            <a:spAutoFit/>
          </a:bodyPr>
          <a:lstStyle/>
          <a:p>
            <a:r>
              <a:rPr lang="en-US" sz="4400">
                <a:solidFill>
                  <a:schemeClr val="bg1">
                    <a:lumMod val="85000"/>
                  </a:schemeClr>
                </a:solidFill>
                <a:effectLst>
                  <a:outerShdw blurRad="38100" dist="38100" dir="2700000" algn="tl">
                    <a:srgbClr val="000000">
                      <a:alpha val="43137"/>
                    </a:srgbClr>
                  </a:outerShdw>
                </a:effectLst>
                <a:latin typeface="Montserrat" panose="00000500000000000000" pitchFamily="2" charset="0"/>
              </a:rPr>
              <a:t>Thành phố thông minh là gì?</a:t>
            </a:r>
          </a:p>
        </p:txBody>
      </p:sp>
      <p:pic>
        <p:nvPicPr>
          <p:cNvPr id="12" name="Picture 11" descr="A body of water with buildings and trees&#10;&#10;Description automatically generated">
            <a:extLst>
              <a:ext uri="{FF2B5EF4-FFF2-40B4-BE49-F238E27FC236}">
                <a16:creationId xmlns:a16="http://schemas.microsoft.com/office/drawing/2014/main" id="{C963E9F6-1074-2DE3-C1CD-388474120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5579" y="1861100"/>
            <a:ext cx="4908042" cy="3281219"/>
          </a:xfrm>
          <a:prstGeom prst="rect">
            <a:avLst/>
          </a:prstGeom>
        </p:spPr>
      </p:pic>
      <p:sp>
        <p:nvSpPr>
          <p:cNvPr id="5" name="TextBox 4">
            <a:extLst>
              <a:ext uri="{FF2B5EF4-FFF2-40B4-BE49-F238E27FC236}">
                <a16:creationId xmlns:a16="http://schemas.microsoft.com/office/drawing/2014/main" id="{CD1B090E-2567-A5FB-E641-287116FA8A80}"/>
              </a:ext>
            </a:extLst>
          </p:cNvPr>
          <p:cNvSpPr txBox="1"/>
          <p:nvPr/>
        </p:nvSpPr>
        <p:spPr>
          <a:xfrm>
            <a:off x="5957163" y="5510450"/>
            <a:ext cx="5376672" cy="369332"/>
          </a:xfrm>
          <a:prstGeom prst="rect">
            <a:avLst/>
          </a:prstGeom>
          <a:noFill/>
        </p:spPr>
        <p:txBody>
          <a:bodyPr wrap="square" rtlCol="0">
            <a:spAutoFit/>
          </a:bodyPr>
          <a:lstStyle/>
          <a:p>
            <a:pPr algn="l"/>
            <a:r>
              <a:rPr lang="en-US" i="0">
                <a:solidFill>
                  <a:schemeClr val="bg1">
                    <a:lumMod val="85000"/>
                  </a:schemeClr>
                </a:solidFill>
                <a:effectLst/>
                <a:latin typeface="Poppins" panose="00000500000000000000" pitchFamily="2" charset="0"/>
                <a:cs typeface="Poppins" panose="00000500000000000000" pitchFamily="2" charset="0"/>
              </a:rPr>
              <a:t>Toronto, Canada</a:t>
            </a:r>
          </a:p>
        </p:txBody>
      </p:sp>
      <p:pic>
        <p:nvPicPr>
          <p:cNvPr id="8" name="Graphic 7" descr="Harvey Balls 0% with solid fill">
            <a:extLst>
              <a:ext uri="{FF2B5EF4-FFF2-40B4-BE49-F238E27FC236}">
                <a16:creationId xmlns:a16="http://schemas.microsoft.com/office/drawing/2014/main" id="{F8F37CCE-E730-2087-B700-96148BDBD4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45024" y="7081971"/>
            <a:ext cx="914400" cy="914400"/>
          </a:xfrm>
          <a:prstGeom prst="rect">
            <a:avLst/>
          </a:prstGeom>
        </p:spPr>
      </p:pic>
      <p:pic>
        <p:nvPicPr>
          <p:cNvPr id="13" name="Graphic 12" descr="Harvey Balls 100% outline">
            <a:extLst>
              <a:ext uri="{FF2B5EF4-FFF2-40B4-BE49-F238E27FC236}">
                <a16:creationId xmlns:a16="http://schemas.microsoft.com/office/drawing/2014/main" id="{25D32543-95E4-BF59-B992-789DBFFA3E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95024" y="7231971"/>
            <a:ext cx="914400" cy="914400"/>
          </a:xfrm>
          <a:prstGeom prst="rect">
            <a:avLst/>
          </a:prstGeom>
        </p:spPr>
      </p:pic>
      <p:pic>
        <p:nvPicPr>
          <p:cNvPr id="15" name="Graphic 14" descr="Harvey Balls 100% with solid fill">
            <a:extLst>
              <a:ext uri="{FF2B5EF4-FFF2-40B4-BE49-F238E27FC236}">
                <a16:creationId xmlns:a16="http://schemas.microsoft.com/office/drawing/2014/main" id="{BE8463F3-A09C-0D98-F38E-E5F4425A87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6183" y="5954782"/>
            <a:ext cx="211608" cy="211608"/>
          </a:xfrm>
          <a:prstGeom prst="rect">
            <a:avLst/>
          </a:prstGeom>
          <a:effectLst>
            <a:outerShdw blurRad="50800" dist="38100" dir="2700000" algn="tl" rotWithShape="0">
              <a:prstClr val="black">
                <a:alpha val="40000"/>
              </a:prstClr>
            </a:outerShdw>
          </a:effectLst>
        </p:spPr>
      </p:pic>
      <p:pic>
        <p:nvPicPr>
          <p:cNvPr id="16" name="Graphic 15" descr="Harvey Balls 100% with solid fill">
            <a:extLst>
              <a:ext uri="{FF2B5EF4-FFF2-40B4-BE49-F238E27FC236}">
                <a16:creationId xmlns:a16="http://schemas.microsoft.com/office/drawing/2014/main" id="{945DE46F-70AE-50FC-5DDF-8478AC929CD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86817" y="5954782"/>
            <a:ext cx="211608" cy="211608"/>
          </a:xfrm>
          <a:prstGeom prst="rect">
            <a:avLst/>
          </a:prstGeom>
          <a:effectLst>
            <a:outerShdw blurRad="50800" dist="38100" dir="2700000" algn="tl" rotWithShape="0">
              <a:prstClr val="black">
                <a:alpha val="40000"/>
              </a:prstClr>
            </a:outerShdw>
          </a:effectLst>
        </p:spPr>
      </p:pic>
      <p:pic>
        <p:nvPicPr>
          <p:cNvPr id="17" name="Graphic 16" descr="Harvey Balls 100% with solid fill">
            <a:extLst>
              <a:ext uri="{FF2B5EF4-FFF2-40B4-BE49-F238E27FC236}">
                <a16:creationId xmlns:a16="http://schemas.microsoft.com/office/drawing/2014/main" id="{A9C196A2-F47D-C751-CFFC-EE10E60907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87451" y="5954782"/>
            <a:ext cx="211608" cy="211608"/>
          </a:xfrm>
          <a:prstGeom prst="rect">
            <a:avLst/>
          </a:prstGeom>
          <a:effectLst>
            <a:outerShdw blurRad="50800" dist="38100" dir="2700000" algn="tl" rotWithShape="0">
              <a:prstClr val="black">
                <a:alpha val="40000"/>
              </a:prstClr>
            </a:outerShdw>
          </a:effectLst>
        </p:spPr>
      </p:pic>
      <p:pic>
        <p:nvPicPr>
          <p:cNvPr id="18" name="Graphic 17" descr="Harvey Balls 100% with solid fill">
            <a:extLst>
              <a:ext uri="{FF2B5EF4-FFF2-40B4-BE49-F238E27FC236}">
                <a16:creationId xmlns:a16="http://schemas.microsoft.com/office/drawing/2014/main" id="{AD1CAB93-A719-AA75-6D71-F2FE63C8CF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22564" y="5954782"/>
            <a:ext cx="211608" cy="211608"/>
          </a:xfrm>
          <a:prstGeom prst="rect">
            <a:avLst/>
          </a:prstGeom>
          <a:effectLst>
            <a:outerShdw blurRad="50800" dist="38100" dir="2700000" algn="tl" rotWithShape="0">
              <a:prstClr val="black">
                <a:alpha val="40000"/>
              </a:prstClr>
            </a:outerShdw>
          </a:effectLst>
        </p:spPr>
      </p:pic>
      <p:pic>
        <p:nvPicPr>
          <p:cNvPr id="20" name="Graphic 19" descr="Harvey Balls 100% with solid fill">
            <a:extLst>
              <a:ext uri="{FF2B5EF4-FFF2-40B4-BE49-F238E27FC236}">
                <a16:creationId xmlns:a16="http://schemas.microsoft.com/office/drawing/2014/main" id="{ACB38355-4CAD-C156-5480-E8F0EA8CE78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84489" y="5954782"/>
            <a:ext cx="211608" cy="211608"/>
          </a:xfrm>
          <a:prstGeom prst="rect">
            <a:avLst/>
          </a:prstGeom>
          <a:effectLst>
            <a:outerShdw blurRad="50800" dist="38100" dir="2700000" algn="tl" rotWithShape="0">
              <a:prstClr val="black">
                <a:alpha val="40000"/>
              </a:prstClr>
            </a:outerShdw>
          </a:effectLst>
        </p:spPr>
      </p:pic>
      <p:pic>
        <p:nvPicPr>
          <p:cNvPr id="21" name="Picture 20" descr="A bridge over water with a city skyline&#10;&#10;Description automatically generated">
            <a:extLst>
              <a:ext uri="{FF2B5EF4-FFF2-40B4-BE49-F238E27FC236}">
                <a16:creationId xmlns:a16="http://schemas.microsoft.com/office/drawing/2014/main" id="{D8333DF5-5B1F-3101-9BE2-524723B6B59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49154" y="1857380"/>
            <a:ext cx="5039106" cy="3359404"/>
          </a:xfrm>
          <a:prstGeom prst="rect">
            <a:avLst/>
          </a:prstGeom>
        </p:spPr>
      </p:pic>
      <p:sp>
        <p:nvSpPr>
          <p:cNvPr id="2" name="Rectangle 1">
            <a:extLst>
              <a:ext uri="{FF2B5EF4-FFF2-40B4-BE49-F238E27FC236}">
                <a16:creationId xmlns:a16="http://schemas.microsoft.com/office/drawing/2014/main" id="{6B5062A2-EE18-4578-A054-531646C51562}"/>
              </a:ext>
            </a:extLst>
          </p:cNvPr>
          <p:cNvSpPr/>
          <p:nvPr/>
        </p:nvSpPr>
        <p:spPr>
          <a:xfrm>
            <a:off x="0" y="34673"/>
            <a:ext cx="2114550" cy="6858000"/>
          </a:xfrm>
          <a:prstGeom prst="rect">
            <a:avLst/>
          </a:prstGeom>
          <a:solidFill>
            <a:srgbClr val="121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BB9CECE-9319-B387-CA1E-3DFCCB50DB13}"/>
              </a:ext>
            </a:extLst>
          </p:cNvPr>
          <p:cNvSpPr/>
          <p:nvPr/>
        </p:nvSpPr>
        <p:spPr>
          <a:xfrm>
            <a:off x="219074" y="266700"/>
            <a:ext cx="1724025" cy="369332"/>
          </a:xfrm>
          <a:prstGeom prst="roundRect">
            <a:avLst/>
          </a:prstGeom>
          <a:solidFill>
            <a:srgbClr val="121212"/>
          </a:solidFill>
          <a:ln>
            <a:solidFill>
              <a:srgbClr val="1A2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38D50A4-906A-4D48-92EC-64306188940D}"/>
              </a:ext>
            </a:extLst>
          </p:cNvPr>
          <p:cNvSpPr txBox="1"/>
          <p:nvPr/>
        </p:nvSpPr>
        <p:spPr>
          <a:xfrm>
            <a:off x="319086" y="279916"/>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1. Khái niệm</a:t>
            </a:r>
          </a:p>
        </p:txBody>
      </p:sp>
      <p:pic>
        <p:nvPicPr>
          <p:cNvPr id="11" name="Picture 10" descr="A bridge with a clock tower and a tower in the background&#10;&#10;Description automatically generated">
            <a:extLst>
              <a:ext uri="{FF2B5EF4-FFF2-40B4-BE49-F238E27FC236}">
                <a16:creationId xmlns:a16="http://schemas.microsoft.com/office/drawing/2014/main" id="{8FA1692A-FA7E-2E9A-D859-DF0AE22564C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75579" y="1785027"/>
            <a:ext cx="5165064" cy="3357292"/>
          </a:xfrm>
          <a:prstGeom prst="rect">
            <a:avLst/>
          </a:prstGeom>
        </p:spPr>
      </p:pic>
      <p:pic>
        <p:nvPicPr>
          <p:cNvPr id="22" name="Picture 21" descr="A large city skyline with a plane flying over it with CN Tower in the background&#10;&#10;Description automatically generated">
            <a:extLst>
              <a:ext uri="{FF2B5EF4-FFF2-40B4-BE49-F238E27FC236}">
                <a16:creationId xmlns:a16="http://schemas.microsoft.com/office/drawing/2014/main" id="{1ADFF685-529C-43EC-C5E8-21495A4D072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517" y="1928254"/>
            <a:ext cx="4629084" cy="3471813"/>
          </a:xfrm>
          <a:prstGeom prst="rect">
            <a:avLst/>
          </a:prstGeom>
        </p:spPr>
      </p:pic>
      <p:pic>
        <p:nvPicPr>
          <p:cNvPr id="6" name="Graphic 5" descr="Close outline">
            <a:extLst>
              <a:ext uri="{FF2B5EF4-FFF2-40B4-BE49-F238E27FC236}">
                <a16:creationId xmlns:a16="http://schemas.microsoft.com/office/drawing/2014/main" id="{EAF9CBE7-8BB5-FCB7-60D9-B7CC51A419F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246977" y="1156834"/>
            <a:ext cx="369332" cy="369332"/>
          </a:xfrm>
          <a:prstGeom prst="rect">
            <a:avLst/>
          </a:prstGeom>
        </p:spPr>
      </p:pic>
    </p:spTree>
    <p:extLst>
      <p:ext uri="{BB962C8B-B14F-4D97-AF65-F5344CB8AC3E}">
        <p14:creationId xmlns:p14="http://schemas.microsoft.com/office/powerpoint/2010/main" val="217646103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a:extLst>
            <a:ext uri="{FF2B5EF4-FFF2-40B4-BE49-F238E27FC236}">
              <a16:creationId xmlns:a16="http://schemas.microsoft.com/office/drawing/2014/main" id="{DEB46EB2-C153-7427-2BFF-1E277570C8F7}"/>
            </a:ext>
          </a:extLst>
        </p:cNvPr>
        <p:cNvGrpSpPr/>
        <p:nvPr/>
      </p:nvGrpSpPr>
      <p:grpSpPr>
        <a:xfrm>
          <a:off x="0" y="0"/>
          <a:ext cx="0" cy="0"/>
          <a:chOff x="0" y="0"/>
          <a:chExt cx="0" cy="0"/>
        </a:xfrm>
      </p:grpSpPr>
      <p:sp>
        <p:nvSpPr>
          <p:cNvPr id="77" name="Freeform: Shape 76">
            <a:extLst>
              <a:ext uri="{FF2B5EF4-FFF2-40B4-BE49-F238E27FC236}">
                <a16:creationId xmlns:a16="http://schemas.microsoft.com/office/drawing/2014/main" id="{7E36C8ED-557B-868E-B4DB-90C7C98B3D51}"/>
              </a:ext>
            </a:extLst>
          </p:cNvPr>
          <p:cNvSpPr/>
          <p:nvPr/>
        </p:nvSpPr>
        <p:spPr>
          <a:xfrm>
            <a:off x="7501183" y="9230391"/>
            <a:ext cx="24716" cy="7057"/>
          </a:xfrm>
          <a:custGeom>
            <a:avLst/>
            <a:gdLst>
              <a:gd name="connsiteX0" fmla="*/ 0 w 24716"/>
              <a:gd name="connsiteY0" fmla="*/ 0 h 7057"/>
              <a:gd name="connsiteX1" fmla="*/ 7436 w 24716"/>
              <a:gd name="connsiteY1" fmla="*/ 880 h 7057"/>
              <a:gd name="connsiteX2" fmla="*/ 24716 w 24716"/>
              <a:gd name="connsiteY2" fmla="*/ 7057 h 7057"/>
              <a:gd name="connsiteX3" fmla="*/ 0 w 24716"/>
              <a:gd name="connsiteY3" fmla="*/ 0 h 7057"/>
            </a:gdLst>
            <a:ahLst/>
            <a:cxnLst>
              <a:cxn ang="0">
                <a:pos x="connsiteX0" y="connsiteY0"/>
              </a:cxn>
              <a:cxn ang="0">
                <a:pos x="connsiteX1" y="connsiteY1"/>
              </a:cxn>
              <a:cxn ang="0">
                <a:pos x="connsiteX2" y="connsiteY2"/>
              </a:cxn>
              <a:cxn ang="0">
                <a:pos x="connsiteX3" y="connsiteY3"/>
              </a:cxn>
            </a:cxnLst>
            <a:rect l="l" t="t" r="r" b="b"/>
            <a:pathLst>
              <a:path w="24716" h="7057">
                <a:moveTo>
                  <a:pt x="0" y="0"/>
                </a:moveTo>
                <a:lnTo>
                  <a:pt x="7436" y="880"/>
                </a:lnTo>
                <a:lnTo>
                  <a:pt x="24716" y="7057"/>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A044A7B0-B0C2-712F-F95A-D99EC6C72C7B}"/>
              </a:ext>
            </a:extLst>
          </p:cNvPr>
          <p:cNvSpPr/>
          <p:nvPr/>
        </p:nvSpPr>
        <p:spPr>
          <a:xfrm>
            <a:off x="7525899" y="9237448"/>
            <a:ext cx="54570" cy="19508"/>
          </a:xfrm>
          <a:custGeom>
            <a:avLst/>
            <a:gdLst>
              <a:gd name="connsiteX0" fmla="*/ 0 w 54570"/>
              <a:gd name="connsiteY0" fmla="*/ 0 h 19508"/>
              <a:gd name="connsiteX1" fmla="*/ 34253 w 54570"/>
              <a:gd name="connsiteY1" fmla="*/ 9781 h 19508"/>
              <a:gd name="connsiteX2" fmla="*/ 54570 w 54570"/>
              <a:gd name="connsiteY2" fmla="*/ 19508 h 19508"/>
              <a:gd name="connsiteX3" fmla="*/ 0 w 54570"/>
              <a:gd name="connsiteY3" fmla="*/ 0 h 19508"/>
            </a:gdLst>
            <a:ahLst/>
            <a:cxnLst>
              <a:cxn ang="0">
                <a:pos x="connsiteX0" y="connsiteY0"/>
              </a:cxn>
              <a:cxn ang="0">
                <a:pos x="connsiteX1" y="connsiteY1"/>
              </a:cxn>
              <a:cxn ang="0">
                <a:pos x="connsiteX2" y="connsiteY2"/>
              </a:cxn>
              <a:cxn ang="0">
                <a:pos x="connsiteX3" y="connsiteY3"/>
              </a:cxn>
            </a:cxnLst>
            <a:rect l="l" t="t" r="r" b="b"/>
            <a:pathLst>
              <a:path w="54570" h="19508">
                <a:moveTo>
                  <a:pt x="0" y="0"/>
                </a:moveTo>
                <a:lnTo>
                  <a:pt x="34253" y="9781"/>
                </a:lnTo>
                <a:lnTo>
                  <a:pt x="54570" y="19508"/>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24C8FD68-52A2-6CFE-8B37-9B6694B55754}"/>
              </a:ext>
            </a:extLst>
          </p:cNvPr>
          <p:cNvSpPr/>
          <p:nvPr/>
        </p:nvSpPr>
        <p:spPr>
          <a:xfrm>
            <a:off x="7580469" y="9256956"/>
            <a:ext cx="26896" cy="12877"/>
          </a:xfrm>
          <a:custGeom>
            <a:avLst/>
            <a:gdLst>
              <a:gd name="connsiteX0" fmla="*/ 0 w 26896"/>
              <a:gd name="connsiteY0" fmla="*/ 0 h 12877"/>
              <a:gd name="connsiteX1" fmla="*/ 13525 w 26896"/>
              <a:gd name="connsiteY1" fmla="*/ 4835 h 12877"/>
              <a:gd name="connsiteX2" fmla="*/ 26896 w 26896"/>
              <a:gd name="connsiteY2" fmla="*/ 12877 h 12877"/>
              <a:gd name="connsiteX3" fmla="*/ 0 w 26896"/>
              <a:gd name="connsiteY3" fmla="*/ 0 h 12877"/>
            </a:gdLst>
            <a:ahLst/>
            <a:cxnLst>
              <a:cxn ang="0">
                <a:pos x="connsiteX0" y="connsiteY0"/>
              </a:cxn>
              <a:cxn ang="0">
                <a:pos x="connsiteX1" y="connsiteY1"/>
              </a:cxn>
              <a:cxn ang="0">
                <a:pos x="connsiteX2" y="connsiteY2"/>
              </a:cxn>
              <a:cxn ang="0">
                <a:pos x="connsiteX3" y="connsiteY3"/>
              </a:cxn>
            </a:cxnLst>
            <a:rect l="l" t="t" r="r" b="b"/>
            <a:pathLst>
              <a:path w="26896" h="12877">
                <a:moveTo>
                  <a:pt x="0" y="0"/>
                </a:moveTo>
                <a:lnTo>
                  <a:pt x="13525" y="4835"/>
                </a:lnTo>
                <a:lnTo>
                  <a:pt x="26896" y="12877"/>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0AE8450B-A2C6-1695-5B2F-7F5CFE993C5E}"/>
              </a:ext>
            </a:extLst>
          </p:cNvPr>
          <p:cNvSpPr/>
          <p:nvPr/>
        </p:nvSpPr>
        <p:spPr>
          <a:xfrm>
            <a:off x="7499210" y="10302220"/>
            <a:ext cx="52889" cy="31810"/>
          </a:xfrm>
          <a:custGeom>
            <a:avLst/>
            <a:gdLst>
              <a:gd name="connsiteX0" fmla="*/ 0 w 52889"/>
              <a:gd name="connsiteY0" fmla="*/ 0 h 31810"/>
              <a:gd name="connsiteX1" fmla="*/ 20039 w 52889"/>
              <a:gd name="connsiteY1" fmla="*/ 9594 h 31810"/>
              <a:gd name="connsiteX2" fmla="*/ 52889 w 52889"/>
              <a:gd name="connsiteY2" fmla="*/ 31810 h 31810"/>
              <a:gd name="connsiteX3" fmla="*/ 0 w 52889"/>
              <a:gd name="connsiteY3" fmla="*/ 0 h 31810"/>
            </a:gdLst>
            <a:ahLst/>
            <a:cxnLst>
              <a:cxn ang="0">
                <a:pos x="connsiteX0" y="connsiteY0"/>
              </a:cxn>
              <a:cxn ang="0">
                <a:pos x="connsiteX1" y="connsiteY1"/>
              </a:cxn>
              <a:cxn ang="0">
                <a:pos x="connsiteX2" y="connsiteY2"/>
              </a:cxn>
              <a:cxn ang="0">
                <a:pos x="connsiteX3" y="connsiteY3"/>
              </a:cxn>
            </a:cxnLst>
            <a:rect l="l" t="t" r="r" b="b"/>
            <a:pathLst>
              <a:path w="52889" h="31810">
                <a:moveTo>
                  <a:pt x="0" y="0"/>
                </a:moveTo>
                <a:lnTo>
                  <a:pt x="20039" y="9594"/>
                </a:lnTo>
                <a:lnTo>
                  <a:pt x="52889" y="31810"/>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24A8FB62-266D-C788-FA74-BA6B951E0C67}"/>
              </a:ext>
            </a:extLst>
          </p:cNvPr>
          <p:cNvSpPr/>
          <p:nvPr/>
        </p:nvSpPr>
        <p:spPr>
          <a:xfrm>
            <a:off x="5501251" y="6670506"/>
            <a:ext cx="172695" cy="138302"/>
          </a:xfrm>
          <a:custGeom>
            <a:avLst/>
            <a:gdLst>
              <a:gd name="connsiteX0" fmla="*/ 0 w 172695"/>
              <a:gd name="connsiteY0" fmla="*/ 0 h 138302"/>
              <a:gd name="connsiteX1" fmla="*/ 94233 w 172695"/>
              <a:gd name="connsiteY1" fmla="*/ 87865 h 138302"/>
              <a:gd name="connsiteX2" fmla="*/ 172695 w 172695"/>
              <a:gd name="connsiteY2" fmla="*/ 138302 h 138302"/>
              <a:gd name="connsiteX3" fmla="*/ 172694 w 172695"/>
              <a:gd name="connsiteY3" fmla="*/ 138302 h 138302"/>
              <a:gd name="connsiteX4" fmla="*/ 94235 w 172695"/>
              <a:gd name="connsiteY4" fmla="*/ 87867 h 138302"/>
              <a:gd name="connsiteX5" fmla="*/ 0 w 172695"/>
              <a:gd name="connsiteY5" fmla="*/ 0 h 138302"/>
              <a:gd name="connsiteX6" fmla="*/ 0 w 172695"/>
              <a:gd name="connsiteY6" fmla="*/ 0 h 13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695" h="138302">
                <a:moveTo>
                  <a:pt x="0" y="0"/>
                </a:moveTo>
                <a:lnTo>
                  <a:pt x="94233" y="87865"/>
                </a:lnTo>
                <a:lnTo>
                  <a:pt x="172695" y="138302"/>
                </a:lnTo>
                <a:lnTo>
                  <a:pt x="172694" y="138302"/>
                </a:lnTo>
                <a:lnTo>
                  <a:pt x="94235" y="87867"/>
                </a:lnTo>
                <a:cubicBezTo>
                  <a:pt x="62024" y="62820"/>
                  <a:pt x="30576" y="33440"/>
                  <a:pt x="0" y="0"/>
                </a:cubicBez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202E56FA-B765-170A-15E3-47B0CB439321}"/>
              </a:ext>
            </a:extLst>
          </p:cNvPr>
          <p:cNvSpPr txBox="1"/>
          <p:nvPr/>
        </p:nvSpPr>
        <p:spPr>
          <a:xfrm>
            <a:off x="12880062" y="1195661"/>
            <a:ext cx="4078224" cy="1323439"/>
          </a:xfrm>
          <a:prstGeom prst="rect">
            <a:avLst/>
          </a:prstGeom>
          <a:noFill/>
        </p:spPr>
        <p:txBody>
          <a:bodyPr wrap="square" rtlCol="0">
            <a:spAutoFit/>
          </a:bodyPr>
          <a:lstStyle/>
          <a:p>
            <a:r>
              <a:rPr lang="vi-VN" sz="1600">
                <a:solidFill>
                  <a:schemeClr val="bg1">
                    <a:lumMod val="75000"/>
                  </a:schemeClr>
                </a:solidFill>
                <a:latin typeface="Montserrat" panose="00000500000000000000" pitchFamily="2" charset="0"/>
              </a:rPr>
              <a:t>Thành phố thông minh là khu đô thị áp dụng công nghệ và dữ liệu để nâng cao chất lượng cuộc sống, tối ưu dịch vụ công và giảm thiểu tác động môi trường.</a:t>
            </a:r>
            <a:endParaRPr lang="en-US" sz="1600">
              <a:solidFill>
                <a:schemeClr val="bg1">
                  <a:lumMod val="75000"/>
                </a:schemeClr>
              </a:solidFill>
              <a:effectLst>
                <a:outerShdw blurRad="38100" dist="38100" dir="2700000" algn="tl">
                  <a:srgbClr val="000000">
                    <a:alpha val="43137"/>
                  </a:srgbClr>
                </a:outerShdw>
              </a:effectLst>
              <a:latin typeface="Montserrat" panose="00000500000000000000" pitchFamily="2" charset="0"/>
            </a:endParaRPr>
          </a:p>
        </p:txBody>
      </p:sp>
      <p:sp>
        <p:nvSpPr>
          <p:cNvPr id="9" name="Rectangle: Rounded Corners 8">
            <a:extLst>
              <a:ext uri="{FF2B5EF4-FFF2-40B4-BE49-F238E27FC236}">
                <a16:creationId xmlns:a16="http://schemas.microsoft.com/office/drawing/2014/main" id="{E8C3B9EB-B96F-F814-CC63-7C688598A022}"/>
              </a:ext>
            </a:extLst>
          </p:cNvPr>
          <p:cNvSpPr/>
          <p:nvPr/>
        </p:nvSpPr>
        <p:spPr>
          <a:xfrm>
            <a:off x="12880062" y="1049357"/>
            <a:ext cx="9217152" cy="5528727"/>
          </a:xfrm>
          <a:prstGeom prst="roundRect">
            <a:avLst>
              <a:gd name="adj" fmla="val 6550"/>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117606F-B293-0E83-FBA4-CC8C0AC7DC63}"/>
              </a:ext>
            </a:extLst>
          </p:cNvPr>
          <p:cNvSpPr txBox="1"/>
          <p:nvPr/>
        </p:nvSpPr>
        <p:spPr>
          <a:xfrm>
            <a:off x="13373838" y="1195661"/>
            <a:ext cx="5925312" cy="461665"/>
          </a:xfrm>
          <a:prstGeom prst="rect">
            <a:avLst/>
          </a:prstGeom>
          <a:noFill/>
        </p:spPr>
        <p:txBody>
          <a:bodyPr wrap="square" rtlCol="0">
            <a:spAutoFit/>
          </a:bodyPr>
          <a:lstStyle/>
          <a:p>
            <a:r>
              <a:rPr lang="en-US" sz="2400">
                <a:solidFill>
                  <a:schemeClr val="bg1">
                    <a:lumMod val="85000"/>
                  </a:schemeClr>
                </a:solidFill>
                <a:latin typeface="Montserrat" panose="00000500000000000000" pitchFamily="2" charset="0"/>
              </a:rPr>
              <a:t>1 số thành phố thông minh tiêu biểu</a:t>
            </a:r>
          </a:p>
        </p:txBody>
      </p:sp>
      <p:sp>
        <p:nvSpPr>
          <p:cNvPr id="3" name="TextBox 2">
            <a:extLst>
              <a:ext uri="{FF2B5EF4-FFF2-40B4-BE49-F238E27FC236}">
                <a16:creationId xmlns:a16="http://schemas.microsoft.com/office/drawing/2014/main" id="{4AB64791-0EE4-453E-3780-1D199CAC9825}"/>
              </a:ext>
            </a:extLst>
          </p:cNvPr>
          <p:cNvSpPr txBox="1"/>
          <p:nvPr/>
        </p:nvSpPr>
        <p:spPr>
          <a:xfrm>
            <a:off x="2615184" y="279916"/>
            <a:ext cx="8595360" cy="769441"/>
          </a:xfrm>
          <a:prstGeom prst="rect">
            <a:avLst/>
          </a:prstGeom>
          <a:noFill/>
        </p:spPr>
        <p:txBody>
          <a:bodyPr wrap="square" rtlCol="0">
            <a:spAutoFit/>
          </a:bodyPr>
          <a:lstStyle/>
          <a:p>
            <a:r>
              <a:rPr lang="en-US" sz="4400">
                <a:solidFill>
                  <a:schemeClr val="bg1">
                    <a:lumMod val="85000"/>
                  </a:schemeClr>
                </a:solidFill>
                <a:effectLst>
                  <a:outerShdw blurRad="38100" dist="38100" dir="2700000" algn="tl">
                    <a:srgbClr val="000000">
                      <a:alpha val="43137"/>
                    </a:srgbClr>
                  </a:outerShdw>
                </a:effectLst>
                <a:latin typeface="Montserrat" panose="00000500000000000000" pitchFamily="2" charset="0"/>
              </a:rPr>
              <a:t>Thành phố thông minh hả?</a:t>
            </a:r>
          </a:p>
        </p:txBody>
      </p:sp>
      <p:sp>
        <p:nvSpPr>
          <p:cNvPr id="5" name="TextBox 4">
            <a:extLst>
              <a:ext uri="{FF2B5EF4-FFF2-40B4-BE49-F238E27FC236}">
                <a16:creationId xmlns:a16="http://schemas.microsoft.com/office/drawing/2014/main" id="{4C97259E-18EC-B7EC-4CCF-FA6D69399F5D}"/>
              </a:ext>
            </a:extLst>
          </p:cNvPr>
          <p:cNvSpPr txBox="1"/>
          <p:nvPr/>
        </p:nvSpPr>
        <p:spPr>
          <a:xfrm>
            <a:off x="16256865" y="5475067"/>
            <a:ext cx="5376672" cy="369332"/>
          </a:xfrm>
          <a:prstGeom prst="rect">
            <a:avLst/>
          </a:prstGeom>
          <a:noFill/>
        </p:spPr>
        <p:txBody>
          <a:bodyPr wrap="square" rtlCol="0">
            <a:spAutoFit/>
          </a:bodyPr>
          <a:lstStyle/>
          <a:p>
            <a:pPr algn="l"/>
            <a:r>
              <a:rPr lang="en-US" i="0">
                <a:solidFill>
                  <a:schemeClr val="bg1">
                    <a:lumMod val="85000"/>
                  </a:schemeClr>
                </a:solidFill>
                <a:effectLst/>
                <a:latin typeface="Poppins" panose="00000500000000000000" pitchFamily="2" charset="0"/>
                <a:cs typeface="Poppins" panose="00000500000000000000" pitchFamily="2" charset="0"/>
              </a:rPr>
              <a:t>Toronto, Canada</a:t>
            </a:r>
          </a:p>
        </p:txBody>
      </p:sp>
      <p:pic>
        <p:nvPicPr>
          <p:cNvPr id="15" name="Graphic 14" descr="Harvey Balls 100% with solid fill">
            <a:extLst>
              <a:ext uri="{FF2B5EF4-FFF2-40B4-BE49-F238E27FC236}">
                <a16:creationId xmlns:a16="http://schemas.microsoft.com/office/drawing/2014/main" id="{89A42317-B0FE-C897-36FE-F3A99DAF89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51061" y="5954782"/>
            <a:ext cx="211608" cy="211608"/>
          </a:xfrm>
          <a:prstGeom prst="rect">
            <a:avLst/>
          </a:prstGeom>
          <a:effectLst>
            <a:outerShdw blurRad="50800" dist="38100" dir="2700000" algn="tl" rotWithShape="0">
              <a:prstClr val="black">
                <a:alpha val="40000"/>
              </a:prstClr>
            </a:outerShdw>
          </a:effectLst>
        </p:spPr>
      </p:pic>
      <p:pic>
        <p:nvPicPr>
          <p:cNvPr id="16" name="Graphic 15" descr="Harvey Balls 100% with solid fill">
            <a:extLst>
              <a:ext uri="{FF2B5EF4-FFF2-40B4-BE49-F238E27FC236}">
                <a16:creationId xmlns:a16="http://schemas.microsoft.com/office/drawing/2014/main" id="{CEF8F42A-A034-6905-DF72-65D9FA92E0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651695" y="5954782"/>
            <a:ext cx="211608" cy="211608"/>
          </a:xfrm>
          <a:prstGeom prst="rect">
            <a:avLst/>
          </a:prstGeom>
          <a:effectLst>
            <a:outerShdw blurRad="50800" dist="38100" dir="2700000" algn="tl" rotWithShape="0">
              <a:prstClr val="black">
                <a:alpha val="40000"/>
              </a:prstClr>
            </a:outerShdw>
          </a:effectLst>
        </p:spPr>
      </p:pic>
      <p:pic>
        <p:nvPicPr>
          <p:cNvPr id="17" name="Graphic 16" descr="Harvey Balls 100% with solid fill">
            <a:extLst>
              <a:ext uri="{FF2B5EF4-FFF2-40B4-BE49-F238E27FC236}">
                <a16:creationId xmlns:a16="http://schemas.microsoft.com/office/drawing/2014/main" id="{1EB612B2-08C4-D6A3-82C8-F30D3E2B0F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52329" y="5954782"/>
            <a:ext cx="211608" cy="211608"/>
          </a:xfrm>
          <a:prstGeom prst="rect">
            <a:avLst/>
          </a:prstGeom>
          <a:effectLst>
            <a:outerShdw blurRad="50800" dist="38100" dir="2700000" algn="tl" rotWithShape="0">
              <a:prstClr val="black">
                <a:alpha val="40000"/>
              </a:prstClr>
            </a:outerShdw>
          </a:effectLst>
        </p:spPr>
      </p:pic>
      <p:pic>
        <p:nvPicPr>
          <p:cNvPr id="18" name="Graphic 17" descr="Harvey Balls 100% with solid fill">
            <a:extLst>
              <a:ext uri="{FF2B5EF4-FFF2-40B4-BE49-F238E27FC236}">
                <a16:creationId xmlns:a16="http://schemas.microsoft.com/office/drawing/2014/main" id="{69803082-0E96-7F4E-BC8C-25E242AD48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87442" y="5954782"/>
            <a:ext cx="211608" cy="211608"/>
          </a:xfrm>
          <a:prstGeom prst="rect">
            <a:avLst/>
          </a:prstGeom>
          <a:effectLst>
            <a:outerShdw blurRad="50800" dist="38100" dir="2700000" algn="tl" rotWithShape="0">
              <a:prstClr val="black">
                <a:alpha val="40000"/>
              </a:prstClr>
            </a:outerShdw>
          </a:effectLst>
        </p:spPr>
      </p:pic>
      <p:pic>
        <p:nvPicPr>
          <p:cNvPr id="20" name="Graphic 19" descr="Harvey Balls 100% with solid fill">
            <a:extLst>
              <a:ext uri="{FF2B5EF4-FFF2-40B4-BE49-F238E27FC236}">
                <a16:creationId xmlns:a16="http://schemas.microsoft.com/office/drawing/2014/main" id="{01B62218-44FD-8F37-A5BA-3AF26041BD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149367" y="5954782"/>
            <a:ext cx="211608" cy="211608"/>
          </a:xfrm>
          <a:prstGeom prst="rect">
            <a:avLst/>
          </a:prstGeom>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BC38B0E5-86B1-1DB2-1719-FB16D128B589}"/>
              </a:ext>
            </a:extLst>
          </p:cNvPr>
          <p:cNvSpPr/>
          <p:nvPr/>
        </p:nvSpPr>
        <p:spPr>
          <a:xfrm>
            <a:off x="0" y="34673"/>
            <a:ext cx="2114550" cy="6858000"/>
          </a:xfrm>
          <a:prstGeom prst="rect">
            <a:avLst/>
          </a:prstGeom>
          <a:solidFill>
            <a:srgbClr val="121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827C8BC9-0F90-0792-B433-9A077289298D}"/>
              </a:ext>
            </a:extLst>
          </p:cNvPr>
          <p:cNvSpPr/>
          <p:nvPr/>
        </p:nvSpPr>
        <p:spPr>
          <a:xfrm>
            <a:off x="195262" y="664636"/>
            <a:ext cx="1724025" cy="369332"/>
          </a:xfrm>
          <a:prstGeom prst="roundRect">
            <a:avLst/>
          </a:prstGeom>
          <a:solidFill>
            <a:srgbClr val="121212"/>
          </a:solidFill>
          <a:ln>
            <a:solidFill>
              <a:srgbClr val="1A2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F581064-7F74-5367-6A47-F1E36E6525E4}"/>
              </a:ext>
            </a:extLst>
          </p:cNvPr>
          <p:cNvSpPr txBox="1"/>
          <p:nvPr/>
        </p:nvSpPr>
        <p:spPr>
          <a:xfrm>
            <a:off x="295275" y="213980"/>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1. Khái niệm</a:t>
            </a:r>
          </a:p>
        </p:txBody>
      </p:sp>
      <p:pic>
        <p:nvPicPr>
          <p:cNvPr id="22" name="Picture 21" descr="A large city skyline with a plane flying over it with CN Tower in the background&#10;&#10;Description automatically generated">
            <a:extLst>
              <a:ext uri="{FF2B5EF4-FFF2-40B4-BE49-F238E27FC236}">
                <a16:creationId xmlns:a16="http://schemas.microsoft.com/office/drawing/2014/main" id="{EF13DF19-9D05-A7D1-3E74-B79CA8A539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49395" y="1928254"/>
            <a:ext cx="4629084" cy="3471813"/>
          </a:xfrm>
          <a:prstGeom prst="rect">
            <a:avLst/>
          </a:prstGeom>
        </p:spPr>
      </p:pic>
      <p:pic>
        <p:nvPicPr>
          <p:cNvPr id="6" name="Graphic 5" descr="Close outline">
            <a:extLst>
              <a:ext uri="{FF2B5EF4-FFF2-40B4-BE49-F238E27FC236}">
                <a16:creationId xmlns:a16="http://schemas.microsoft.com/office/drawing/2014/main" id="{D242CAB1-68D0-7B15-AB79-80AB4F40C0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511855" y="1156834"/>
            <a:ext cx="369332" cy="369332"/>
          </a:xfrm>
          <a:prstGeom prst="rect">
            <a:avLst/>
          </a:prstGeom>
        </p:spPr>
      </p:pic>
      <p:sp>
        <p:nvSpPr>
          <p:cNvPr id="24" name="TextBox 23">
            <a:extLst>
              <a:ext uri="{FF2B5EF4-FFF2-40B4-BE49-F238E27FC236}">
                <a16:creationId xmlns:a16="http://schemas.microsoft.com/office/drawing/2014/main" id="{A8B16275-2F33-34CB-C55F-8546C2C52F7D}"/>
              </a:ext>
            </a:extLst>
          </p:cNvPr>
          <p:cNvSpPr txBox="1"/>
          <p:nvPr/>
        </p:nvSpPr>
        <p:spPr>
          <a:xfrm>
            <a:off x="295274" y="664636"/>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2. Yếu tố</a:t>
            </a:r>
          </a:p>
        </p:txBody>
      </p:sp>
      <p:sp>
        <p:nvSpPr>
          <p:cNvPr id="25" name="TextBox 24">
            <a:extLst>
              <a:ext uri="{FF2B5EF4-FFF2-40B4-BE49-F238E27FC236}">
                <a16:creationId xmlns:a16="http://schemas.microsoft.com/office/drawing/2014/main" id="{DC407778-3A6B-70EF-5216-763F15BD89C5}"/>
              </a:ext>
            </a:extLst>
          </p:cNvPr>
          <p:cNvSpPr txBox="1"/>
          <p:nvPr/>
        </p:nvSpPr>
        <p:spPr>
          <a:xfrm>
            <a:off x="2657546" y="1229514"/>
            <a:ext cx="4052935" cy="830997"/>
          </a:xfrm>
          <a:prstGeom prst="rect">
            <a:avLst/>
          </a:prstGeom>
          <a:noFill/>
        </p:spPr>
        <p:txBody>
          <a:bodyPr wrap="square" rtlCol="0">
            <a:spAutoFit/>
          </a:bodyPr>
          <a:lstStyle/>
          <a:p>
            <a:r>
              <a:rPr lang="en-US" sz="1600">
                <a:solidFill>
                  <a:schemeClr val="bg1">
                    <a:lumMod val="85000"/>
                  </a:schemeClr>
                </a:solidFill>
                <a:latin typeface="Montserrat" panose="00000500000000000000" pitchFamily="2" charset="0"/>
              </a:rPr>
              <a:t>Có vài yếu tố cơ bản để quyết định xem thành phố nào đó có phải là thành phố thông minh hay không.</a:t>
            </a:r>
          </a:p>
        </p:txBody>
      </p:sp>
      <p:sp>
        <p:nvSpPr>
          <p:cNvPr id="28" name="Rectangle: Rounded Corners 27">
            <a:extLst>
              <a:ext uri="{FF2B5EF4-FFF2-40B4-BE49-F238E27FC236}">
                <a16:creationId xmlns:a16="http://schemas.microsoft.com/office/drawing/2014/main" id="{1B606649-859A-BBC2-D680-62D98D9D410B}"/>
              </a:ext>
            </a:extLst>
          </p:cNvPr>
          <p:cNvSpPr/>
          <p:nvPr/>
        </p:nvSpPr>
        <p:spPr>
          <a:xfrm>
            <a:off x="7299256" y="1825703"/>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93143509-3F9C-0CA7-4115-6127266E3DC4}"/>
              </a:ext>
            </a:extLst>
          </p:cNvPr>
          <p:cNvSpPr/>
          <p:nvPr/>
        </p:nvSpPr>
        <p:spPr>
          <a:xfrm>
            <a:off x="7299256" y="2872968"/>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49E053C9-6DBB-DA45-EDD7-6306CBE67C1F}"/>
              </a:ext>
            </a:extLst>
          </p:cNvPr>
          <p:cNvSpPr/>
          <p:nvPr/>
        </p:nvSpPr>
        <p:spPr>
          <a:xfrm>
            <a:off x="7299255" y="3917519"/>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2BC60DDF-6566-C6E2-333E-D43783DEB8A8}"/>
              </a:ext>
            </a:extLst>
          </p:cNvPr>
          <p:cNvSpPr/>
          <p:nvPr/>
        </p:nvSpPr>
        <p:spPr>
          <a:xfrm>
            <a:off x="7299255" y="5015346"/>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city skyline at night&#10;&#10;Description automatically generated">
            <a:extLst>
              <a:ext uri="{FF2B5EF4-FFF2-40B4-BE49-F238E27FC236}">
                <a16:creationId xmlns:a16="http://schemas.microsoft.com/office/drawing/2014/main" id="{1F91433E-786B-3250-9D01-C5E23808A05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3355" y="3642410"/>
            <a:ext cx="4052935" cy="2701957"/>
          </a:xfrm>
          <a:prstGeom prst="rect">
            <a:avLst/>
          </a:prstGeom>
          <a:effectLst>
            <a:outerShdw blurRad="50800" dist="38100" dir="5400000" algn="t" rotWithShape="0">
              <a:prstClr val="black">
                <a:alpha val="40000"/>
              </a:prstClr>
            </a:outerShdw>
          </a:effectLst>
        </p:spPr>
      </p:pic>
      <p:sp>
        <p:nvSpPr>
          <p:cNvPr id="34" name="Rectangle 33">
            <a:extLst>
              <a:ext uri="{FF2B5EF4-FFF2-40B4-BE49-F238E27FC236}">
                <a16:creationId xmlns:a16="http://schemas.microsoft.com/office/drawing/2014/main" id="{00664D9E-015B-9626-FA78-AAC0F70D6F33}"/>
              </a:ext>
            </a:extLst>
          </p:cNvPr>
          <p:cNvSpPr/>
          <p:nvPr/>
        </p:nvSpPr>
        <p:spPr>
          <a:xfrm>
            <a:off x="6081098" y="3196133"/>
            <a:ext cx="890016" cy="830997"/>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56E5F65-C294-0158-C56B-037D7A2DAE7E}"/>
              </a:ext>
            </a:extLst>
          </p:cNvPr>
          <p:cNvSpPr/>
          <p:nvPr/>
        </p:nvSpPr>
        <p:spPr>
          <a:xfrm>
            <a:off x="2235427" y="5854215"/>
            <a:ext cx="890016" cy="830997"/>
          </a:xfrm>
          <a:prstGeom prst="rect">
            <a:avLst/>
          </a:prstGeom>
          <a:solidFill>
            <a:schemeClr val="bg2">
              <a:lumMod val="10000"/>
            </a:schemeClr>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9C188A0A-3F34-12AC-8168-EEF5F0B4E1D6}"/>
              </a:ext>
            </a:extLst>
          </p:cNvPr>
          <p:cNvSpPr txBox="1"/>
          <p:nvPr/>
        </p:nvSpPr>
        <p:spPr>
          <a:xfrm>
            <a:off x="7299255" y="2041597"/>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Công nghệ</a:t>
            </a:r>
          </a:p>
        </p:txBody>
      </p:sp>
      <p:sp>
        <p:nvSpPr>
          <p:cNvPr id="37" name="TextBox 36">
            <a:extLst>
              <a:ext uri="{FF2B5EF4-FFF2-40B4-BE49-F238E27FC236}">
                <a16:creationId xmlns:a16="http://schemas.microsoft.com/office/drawing/2014/main" id="{A77E9D4E-A9D3-BED0-D765-7DE9C866B484}"/>
              </a:ext>
            </a:extLst>
          </p:cNvPr>
          <p:cNvSpPr txBox="1"/>
          <p:nvPr/>
        </p:nvSpPr>
        <p:spPr>
          <a:xfrm>
            <a:off x="7299255" y="3071666"/>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Dân cư</a:t>
            </a:r>
          </a:p>
        </p:txBody>
      </p:sp>
      <p:sp>
        <p:nvSpPr>
          <p:cNvPr id="38" name="TextBox 37">
            <a:extLst>
              <a:ext uri="{FF2B5EF4-FFF2-40B4-BE49-F238E27FC236}">
                <a16:creationId xmlns:a16="http://schemas.microsoft.com/office/drawing/2014/main" id="{E8077A80-D497-0F86-F9D5-C3157B6CC9E7}"/>
              </a:ext>
            </a:extLst>
          </p:cNvPr>
          <p:cNvSpPr txBox="1"/>
          <p:nvPr/>
        </p:nvSpPr>
        <p:spPr>
          <a:xfrm>
            <a:off x="7299255" y="4118931"/>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Kinh tế</a:t>
            </a:r>
          </a:p>
        </p:txBody>
      </p:sp>
      <p:sp>
        <p:nvSpPr>
          <p:cNvPr id="39" name="TextBox 38">
            <a:extLst>
              <a:ext uri="{FF2B5EF4-FFF2-40B4-BE49-F238E27FC236}">
                <a16:creationId xmlns:a16="http://schemas.microsoft.com/office/drawing/2014/main" id="{0C8AA12C-983D-2FD6-9804-739387289A2F}"/>
              </a:ext>
            </a:extLst>
          </p:cNvPr>
          <p:cNvSpPr txBox="1"/>
          <p:nvPr/>
        </p:nvSpPr>
        <p:spPr>
          <a:xfrm>
            <a:off x="7336422" y="5215401"/>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Cơ sở vật chất</a:t>
            </a:r>
          </a:p>
        </p:txBody>
      </p:sp>
      <p:sp>
        <p:nvSpPr>
          <p:cNvPr id="41" name="TextBox 40">
            <a:extLst>
              <a:ext uri="{FF2B5EF4-FFF2-40B4-BE49-F238E27FC236}">
                <a16:creationId xmlns:a16="http://schemas.microsoft.com/office/drawing/2014/main" id="{09E96AE1-CD53-5D53-F72F-2CE1E5D27EEA}"/>
              </a:ext>
            </a:extLst>
          </p:cNvPr>
          <p:cNvSpPr txBox="1"/>
          <p:nvPr/>
        </p:nvSpPr>
        <p:spPr>
          <a:xfrm>
            <a:off x="12192000" y="1928254"/>
            <a:ext cx="3658445" cy="338554"/>
          </a:xfrm>
          <a:prstGeom prst="rect">
            <a:avLst/>
          </a:prstGeom>
          <a:noFill/>
        </p:spPr>
        <p:txBody>
          <a:bodyPr wrap="square" rtlCol="0">
            <a:spAutoFit/>
          </a:bodyPr>
          <a:lstStyle/>
          <a:p>
            <a:r>
              <a:rPr lang="en-US" sz="1600">
                <a:solidFill>
                  <a:schemeClr val="bg1">
                    <a:lumMod val="65000"/>
                  </a:schemeClr>
                </a:solidFill>
                <a:effectLst>
                  <a:outerShdw blurRad="38100" dist="38100" dir="2700000" algn="tl">
                    <a:srgbClr val="000000">
                      <a:alpha val="43137"/>
                    </a:srgbClr>
                  </a:outerShdw>
                </a:effectLst>
                <a:latin typeface="Montserrat" panose="00000500000000000000" pitchFamily="2" charset="0"/>
              </a:rPr>
              <a:t>Thành phố thông minh nên có:</a:t>
            </a:r>
          </a:p>
        </p:txBody>
      </p:sp>
      <p:sp>
        <p:nvSpPr>
          <p:cNvPr id="42" name="TextBox 41">
            <a:extLst>
              <a:ext uri="{FF2B5EF4-FFF2-40B4-BE49-F238E27FC236}">
                <a16:creationId xmlns:a16="http://schemas.microsoft.com/office/drawing/2014/main" id="{0B4E2A99-20CF-19E3-DBB8-ED4FCB2E9F6A}"/>
              </a:ext>
            </a:extLst>
          </p:cNvPr>
          <p:cNvSpPr txBox="1"/>
          <p:nvPr/>
        </p:nvSpPr>
        <p:spPr>
          <a:xfrm>
            <a:off x="12311849" y="2266808"/>
            <a:ext cx="3270185" cy="1200329"/>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2">
                    <a:lumMod val="90000"/>
                  </a:schemeClr>
                </a:solidFill>
                <a:latin typeface="Montserrat" panose="00000500000000000000" pitchFamily="2" charset="0"/>
              </a:rPr>
              <a:t>Các dịch vụ, hạ tầng được quản lý bằng công nghệ điện toán thông minh</a:t>
            </a:r>
          </a:p>
        </p:txBody>
      </p:sp>
      <p:sp>
        <p:nvSpPr>
          <p:cNvPr id="43" name="TextBox 42">
            <a:extLst>
              <a:ext uri="{FF2B5EF4-FFF2-40B4-BE49-F238E27FC236}">
                <a16:creationId xmlns:a16="http://schemas.microsoft.com/office/drawing/2014/main" id="{4980B793-308E-8ED5-F15B-EF798834EBA3}"/>
              </a:ext>
            </a:extLst>
          </p:cNvPr>
          <p:cNvSpPr txBox="1"/>
          <p:nvPr/>
        </p:nvSpPr>
        <p:spPr>
          <a:xfrm>
            <a:off x="13918436" y="3429000"/>
            <a:ext cx="3270185"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2">
                    <a:lumMod val="90000"/>
                  </a:schemeClr>
                </a:solidFill>
                <a:latin typeface="Montserrat" panose="00000500000000000000" pitchFamily="2" charset="0"/>
              </a:rPr>
              <a:t>Có chính phủ số và có nền kinh tế ổn định dựa trên công nghệ</a:t>
            </a:r>
          </a:p>
        </p:txBody>
      </p:sp>
      <p:sp>
        <p:nvSpPr>
          <p:cNvPr id="44" name="TextBox 43">
            <a:extLst>
              <a:ext uri="{FF2B5EF4-FFF2-40B4-BE49-F238E27FC236}">
                <a16:creationId xmlns:a16="http://schemas.microsoft.com/office/drawing/2014/main" id="{D266552C-3FDF-90C2-E1A5-971372F7D6B4}"/>
              </a:ext>
            </a:extLst>
          </p:cNvPr>
          <p:cNvSpPr txBox="1"/>
          <p:nvPr/>
        </p:nvSpPr>
        <p:spPr>
          <a:xfrm>
            <a:off x="15976157" y="4488263"/>
            <a:ext cx="3270185"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2">
                    <a:lumMod val="90000"/>
                  </a:schemeClr>
                </a:solidFill>
                <a:latin typeface="Montserrat" panose="00000500000000000000" pitchFamily="2" charset="0"/>
              </a:rPr>
              <a:t>Công dân được tiếp cận đến những kiến thức, công nghệ mới </a:t>
            </a:r>
          </a:p>
        </p:txBody>
      </p:sp>
    </p:spTree>
    <p:extLst>
      <p:ext uri="{BB962C8B-B14F-4D97-AF65-F5344CB8AC3E}">
        <p14:creationId xmlns:p14="http://schemas.microsoft.com/office/powerpoint/2010/main" val="10921908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a:extLst>
            <a:ext uri="{FF2B5EF4-FFF2-40B4-BE49-F238E27FC236}">
              <a16:creationId xmlns:a16="http://schemas.microsoft.com/office/drawing/2014/main" id="{EA0378EE-0A5A-3EB2-FF80-5577DB845593}"/>
            </a:ext>
          </a:extLst>
        </p:cNvPr>
        <p:cNvGrpSpPr/>
        <p:nvPr/>
      </p:nvGrpSpPr>
      <p:grpSpPr>
        <a:xfrm>
          <a:off x="0" y="0"/>
          <a:ext cx="0" cy="0"/>
          <a:chOff x="0" y="0"/>
          <a:chExt cx="0" cy="0"/>
        </a:xfrm>
      </p:grpSpPr>
      <p:sp>
        <p:nvSpPr>
          <p:cNvPr id="77" name="Freeform: Shape 76">
            <a:extLst>
              <a:ext uri="{FF2B5EF4-FFF2-40B4-BE49-F238E27FC236}">
                <a16:creationId xmlns:a16="http://schemas.microsoft.com/office/drawing/2014/main" id="{687C27A7-DC68-5566-2BDD-AF3DA79F1649}"/>
              </a:ext>
            </a:extLst>
          </p:cNvPr>
          <p:cNvSpPr/>
          <p:nvPr/>
        </p:nvSpPr>
        <p:spPr>
          <a:xfrm>
            <a:off x="7501183" y="9230391"/>
            <a:ext cx="24716" cy="7057"/>
          </a:xfrm>
          <a:custGeom>
            <a:avLst/>
            <a:gdLst>
              <a:gd name="connsiteX0" fmla="*/ 0 w 24716"/>
              <a:gd name="connsiteY0" fmla="*/ 0 h 7057"/>
              <a:gd name="connsiteX1" fmla="*/ 7436 w 24716"/>
              <a:gd name="connsiteY1" fmla="*/ 880 h 7057"/>
              <a:gd name="connsiteX2" fmla="*/ 24716 w 24716"/>
              <a:gd name="connsiteY2" fmla="*/ 7057 h 7057"/>
              <a:gd name="connsiteX3" fmla="*/ 0 w 24716"/>
              <a:gd name="connsiteY3" fmla="*/ 0 h 7057"/>
            </a:gdLst>
            <a:ahLst/>
            <a:cxnLst>
              <a:cxn ang="0">
                <a:pos x="connsiteX0" y="connsiteY0"/>
              </a:cxn>
              <a:cxn ang="0">
                <a:pos x="connsiteX1" y="connsiteY1"/>
              </a:cxn>
              <a:cxn ang="0">
                <a:pos x="connsiteX2" y="connsiteY2"/>
              </a:cxn>
              <a:cxn ang="0">
                <a:pos x="connsiteX3" y="connsiteY3"/>
              </a:cxn>
            </a:cxnLst>
            <a:rect l="l" t="t" r="r" b="b"/>
            <a:pathLst>
              <a:path w="24716" h="7057">
                <a:moveTo>
                  <a:pt x="0" y="0"/>
                </a:moveTo>
                <a:lnTo>
                  <a:pt x="7436" y="880"/>
                </a:lnTo>
                <a:lnTo>
                  <a:pt x="24716" y="7057"/>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A2B25567-7AE3-0CAA-87BC-23C514360DCE}"/>
              </a:ext>
            </a:extLst>
          </p:cNvPr>
          <p:cNvSpPr/>
          <p:nvPr/>
        </p:nvSpPr>
        <p:spPr>
          <a:xfrm>
            <a:off x="7525899" y="9237448"/>
            <a:ext cx="54570" cy="19508"/>
          </a:xfrm>
          <a:custGeom>
            <a:avLst/>
            <a:gdLst>
              <a:gd name="connsiteX0" fmla="*/ 0 w 54570"/>
              <a:gd name="connsiteY0" fmla="*/ 0 h 19508"/>
              <a:gd name="connsiteX1" fmla="*/ 34253 w 54570"/>
              <a:gd name="connsiteY1" fmla="*/ 9781 h 19508"/>
              <a:gd name="connsiteX2" fmla="*/ 54570 w 54570"/>
              <a:gd name="connsiteY2" fmla="*/ 19508 h 19508"/>
              <a:gd name="connsiteX3" fmla="*/ 0 w 54570"/>
              <a:gd name="connsiteY3" fmla="*/ 0 h 19508"/>
            </a:gdLst>
            <a:ahLst/>
            <a:cxnLst>
              <a:cxn ang="0">
                <a:pos x="connsiteX0" y="connsiteY0"/>
              </a:cxn>
              <a:cxn ang="0">
                <a:pos x="connsiteX1" y="connsiteY1"/>
              </a:cxn>
              <a:cxn ang="0">
                <a:pos x="connsiteX2" y="connsiteY2"/>
              </a:cxn>
              <a:cxn ang="0">
                <a:pos x="connsiteX3" y="connsiteY3"/>
              </a:cxn>
            </a:cxnLst>
            <a:rect l="l" t="t" r="r" b="b"/>
            <a:pathLst>
              <a:path w="54570" h="19508">
                <a:moveTo>
                  <a:pt x="0" y="0"/>
                </a:moveTo>
                <a:lnTo>
                  <a:pt x="34253" y="9781"/>
                </a:lnTo>
                <a:lnTo>
                  <a:pt x="54570" y="19508"/>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9A5335DC-4418-3BB6-044F-534EA4C9CDEB}"/>
              </a:ext>
            </a:extLst>
          </p:cNvPr>
          <p:cNvSpPr/>
          <p:nvPr/>
        </p:nvSpPr>
        <p:spPr>
          <a:xfrm>
            <a:off x="7580469" y="9256956"/>
            <a:ext cx="26896" cy="12877"/>
          </a:xfrm>
          <a:custGeom>
            <a:avLst/>
            <a:gdLst>
              <a:gd name="connsiteX0" fmla="*/ 0 w 26896"/>
              <a:gd name="connsiteY0" fmla="*/ 0 h 12877"/>
              <a:gd name="connsiteX1" fmla="*/ 13525 w 26896"/>
              <a:gd name="connsiteY1" fmla="*/ 4835 h 12877"/>
              <a:gd name="connsiteX2" fmla="*/ 26896 w 26896"/>
              <a:gd name="connsiteY2" fmla="*/ 12877 h 12877"/>
              <a:gd name="connsiteX3" fmla="*/ 0 w 26896"/>
              <a:gd name="connsiteY3" fmla="*/ 0 h 12877"/>
            </a:gdLst>
            <a:ahLst/>
            <a:cxnLst>
              <a:cxn ang="0">
                <a:pos x="connsiteX0" y="connsiteY0"/>
              </a:cxn>
              <a:cxn ang="0">
                <a:pos x="connsiteX1" y="connsiteY1"/>
              </a:cxn>
              <a:cxn ang="0">
                <a:pos x="connsiteX2" y="connsiteY2"/>
              </a:cxn>
              <a:cxn ang="0">
                <a:pos x="connsiteX3" y="connsiteY3"/>
              </a:cxn>
            </a:cxnLst>
            <a:rect l="l" t="t" r="r" b="b"/>
            <a:pathLst>
              <a:path w="26896" h="12877">
                <a:moveTo>
                  <a:pt x="0" y="0"/>
                </a:moveTo>
                <a:lnTo>
                  <a:pt x="13525" y="4835"/>
                </a:lnTo>
                <a:lnTo>
                  <a:pt x="26896" y="12877"/>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16EF9B6A-A74A-1C1B-9635-3A6C444940A7}"/>
              </a:ext>
            </a:extLst>
          </p:cNvPr>
          <p:cNvSpPr/>
          <p:nvPr/>
        </p:nvSpPr>
        <p:spPr>
          <a:xfrm>
            <a:off x="7499210" y="10302220"/>
            <a:ext cx="52889" cy="31810"/>
          </a:xfrm>
          <a:custGeom>
            <a:avLst/>
            <a:gdLst>
              <a:gd name="connsiteX0" fmla="*/ 0 w 52889"/>
              <a:gd name="connsiteY0" fmla="*/ 0 h 31810"/>
              <a:gd name="connsiteX1" fmla="*/ 20039 w 52889"/>
              <a:gd name="connsiteY1" fmla="*/ 9594 h 31810"/>
              <a:gd name="connsiteX2" fmla="*/ 52889 w 52889"/>
              <a:gd name="connsiteY2" fmla="*/ 31810 h 31810"/>
              <a:gd name="connsiteX3" fmla="*/ 0 w 52889"/>
              <a:gd name="connsiteY3" fmla="*/ 0 h 31810"/>
            </a:gdLst>
            <a:ahLst/>
            <a:cxnLst>
              <a:cxn ang="0">
                <a:pos x="connsiteX0" y="connsiteY0"/>
              </a:cxn>
              <a:cxn ang="0">
                <a:pos x="connsiteX1" y="connsiteY1"/>
              </a:cxn>
              <a:cxn ang="0">
                <a:pos x="connsiteX2" y="connsiteY2"/>
              </a:cxn>
              <a:cxn ang="0">
                <a:pos x="connsiteX3" y="connsiteY3"/>
              </a:cxn>
            </a:cxnLst>
            <a:rect l="l" t="t" r="r" b="b"/>
            <a:pathLst>
              <a:path w="52889" h="31810">
                <a:moveTo>
                  <a:pt x="0" y="0"/>
                </a:moveTo>
                <a:lnTo>
                  <a:pt x="20039" y="9594"/>
                </a:lnTo>
                <a:lnTo>
                  <a:pt x="52889" y="31810"/>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D6C1DC42-0F45-EF72-02D9-36671056C579}"/>
              </a:ext>
            </a:extLst>
          </p:cNvPr>
          <p:cNvSpPr/>
          <p:nvPr/>
        </p:nvSpPr>
        <p:spPr>
          <a:xfrm>
            <a:off x="5501251" y="6670506"/>
            <a:ext cx="172695" cy="138302"/>
          </a:xfrm>
          <a:custGeom>
            <a:avLst/>
            <a:gdLst>
              <a:gd name="connsiteX0" fmla="*/ 0 w 172695"/>
              <a:gd name="connsiteY0" fmla="*/ 0 h 138302"/>
              <a:gd name="connsiteX1" fmla="*/ 94233 w 172695"/>
              <a:gd name="connsiteY1" fmla="*/ 87865 h 138302"/>
              <a:gd name="connsiteX2" fmla="*/ 172695 w 172695"/>
              <a:gd name="connsiteY2" fmla="*/ 138302 h 138302"/>
              <a:gd name="connsiteX3" fmla="*/ 172694 w 172695"/>
              <a:gd name="connsiteY3" fmla="*/ 138302 h 138302"/>
              <a:gd name="connsiteX4" fmla="*/ 94235 w 172695"/>
              <a:gd name="connsiteY4" fmla="*/ 87867 h 138302"/>
              <a:gd name="connsiteX5" fmla="*/ 0 w 172695"/>
              <a:gd name="connsiteY5" fmla="*/ 0 h 138302"/>
              <a:gd name="connsiteX6" fmla="*/ 0 w 172695"/>
              <a:gd name="connsiteY6" fmla="*/ 0 h 13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695" h="138302">
                <a:moveTo>
                  <a:pt x="0" y="0"/>
                </a:moveTo>
                <a:lnTo>
                  <a:pt x="94233" y="87865"/>
                </a:lnTo>
                <a:lnTo>
                  <a:pt x="172695" y="138302"/>
                </a:lnTo>
                <a:lnTo>
                  <a:pt x="172694" y="138302"/>
                </a:lnTo>
                <a:lnTo>
                  <a:pt x="94235" y="87867"/>
                </a:lnTo>
                <a:cubicBezTo>
                  <a:pt x="62024" y="62820"/>
                  <a:pt x="30576" y="33440"/>
                  <a:pt x="0" y="0"/>
                </a:cubicBez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C157455E-E176-BF87-553B-935732C58750}"/>
              </a:ext>
            </a:extLst>
          </p:cNvPr>
          <p:cNvSpPr txBox="1"/>
          <p:nvPr/>
        </p:nvSpPr>
        <p:spPr>
          <a:xfrm>
            <a:off x="12880062" y="1195661"/>
            <a:ext cx="4078224" cy="584775"/>
          </a:xfrm>
          <a:prstGeom prst="rect">
            <a:avLst/>
          </a:prstGeom>
          <a:noFill/>
        </p:spPr>
        <p:txBody>
          <a:bodyPr wrap="square" rtlCol="0">
            <a:spAutoFit/>
          </a:bodyPr>
          <a:lstStyle/>
          <a:p>
            <a:endParaRPr lang="en-US" sz="1600">
              <a:solidFill>
                <a:schemeClr val="bg1">
                  <a:lumMod val="75000"/>
                </a:schemeClr>
              </a:solidFill>
              <a:effectLst>
                <a:outerShdw blurRad="38100" dist="38100" dir="2700000" algn="tl">
                  <a:srgbClr val="000000">
                    <a:alpha val="43137"/>
                  </a:srgbClr>
                </a:outerShdw>
              </a:effectLst>
              <a:latin typeface="Montserrat" panose="00000500000000000000" pitchFamily="2" charset="0"/>
            </a:endParaRPr>
          </a:p>
          <a:p>
            <a:endParaRPr lang="en-US" sz="1600">
              <a:solidFill>
                <a:schemeClr val="bg1">
                  <a:lumMod val="75000"/>
                </a:schemeClr>
              </a:solidFill>
              <a:effectLst>
                <a:outerShdw blurRad="38100" dist="38100" dir="2700000" algn="tl">
                  <a:srgbClr val="000000">
                    <a:alpha val="43137"/>
                  </a:srgbClr>
                </a:outerShdw>
              </a:effectLst>
              <a:latin typeface="Montserrat" panose="00000500000000000000" pitchFamily="2" charset="0"/>
            </a:endParaRPr>
          </a:p>
        </p:txBody>
      </p:sp>
      <p:sp>
        <p:nvSpPr>
          <p:cNvPr id="3" name="TextBox 2">
            <a:extLst>
              <a:ext uri="{FF2B5EF4-FFF2-40B4-BE49-F238E27FC236}">
                <a16:creationId xmlns:a16="http://schemas.microsoft.com/office/drawing/2014/main" id="{48E61A7E-1FDA-4DA9-46DA-FD9A88FEBB56}"/>
              </a:ext>
            </a:extLst>
          </p:cNvPr>
          <p:cNvSpPr txBox="1"/>
          <p:nvPr/>
        </p:nvSpPr>
        <p:spPr>
          <a:xfrm>
            <a:off x="2615184" y="279916"/>
            <a:ext cx="8595360" cy="769441"/>
          </a:xfrm>
          <a:prstGeom prst="rect">
            <a:avLst/>
          </a:prstGeom>
          <a:noFill/>
        </p:spPr>
        <p:txBody>
          <a:bodyPr wrap="square" rtlCol="0">
            <a:spAutoFit/>
          </a:bodyPr>
          <a:lstStyle/>
          <a:p>
            <a:r>
              <a:rPr lang="en-US" sz="4400">
                <a:solidFill>
                  <a:schemeClr val="bg1">
                    <a:lumMod val="85000"/>
                  </a:schemeClr>
                </a:solidFill>
                <a:effectLst>
                  <a:outerShdw blurRad="38100" dist="38100" dir="2700000" algn="tl">
                    <a:srgbClr val="000000">
                      <a:alpha val="43137"/>
                    </a:srgbClr>
                  </a:outerShdw>
                </a:effectLst>
                <a:latin typeface="Montserrat" panose="00000500000000000000" pitchFamily="2" charset="0"/>
              </a:rPr>
              <a:t>Thành phố thông minh hả?</a:t>
            </a:r>
          </a:p>
        </p:txBody>
      </p:sp>
      <p:sp>
        <p:nvSpPr>
          <p:cNvPr id="2" name="Rectangle 1">
            <a:extLst>
              <a:ext uri="{FF2B5EF4-FFF2-40B4-BE49-F238E27FC236}">
                <a16:creationId xmlns:a16="http://schemas.microsoft.com/office/drawing/2014/main" id="{92302B6E-CEFC-7E24-6136-03CB163AB0AE}"/>
              </a:ext>
            </a:extLst>
          </p:cNvPr>
          <p:cNvSpPr/>
          <p:nvPr/>
        </p:nvSpPr>
        <p:spPr>
          <a:xfrm>
            <a:off x="0" y="34673"/>
            <a:ext cx="2114550" cy="6858000"/>
          </a:xfrm>
          <a:prstGeom prst="rect">
            <a:avLst/>
          </a:prstGeom>
          <a:solidFill>
            <a:srgbClr val="121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FA0B1D16-6709-D0BE-80B7-8D234903D2A6}"/>
              </a:ext>
            </a:extLst>
          </p:cNvPr>
          <p:cNvSpPr/>
          <p:nvPr/>
        </p:nvSpPr>
        <p:spPr>
          <a:xfrm>
            <a:off x="195262" y="664636"/>
            <a:ext cx="1724025" cy="369332"/>
          </a:xfrm>
          <a:prstGeom prst="roundRect">
            <a:avLst/>
          </a:prstGeom>
          <a:solidFill>
            <a:srgbClr val="121212"/>
          </a:solidFill>
          <a:ln>
            <a:solidFill>
              <a:srgbClr val="1A2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F4E9312-3530-1A04-4BD5-CD2F78FF83EA}"/>
              </a:ext>
            </a:extLst>
          </p:cNvPr>
          <p:cNvSpPr txBox="1"/>
          <p:nvPr/>
        </p:nvSpPr>
        <p:spPr>
          <a:xfrm>
            <a:off x="295275" y="213980"/>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1. Khái niệm</a:t>
            </a:r>
          </a:p>
        </p:txBody>
      </p:sp>
      <p:pic>
        <p:nvPicPr>
          <p:cNvPr id="6" name="Graphic 5" descr="Close outline">
            <a:extLst>
              <a:ext uri="{FF2B5EF4-FFF2-40B4-BE49-F238E27FC236}">
                <a16:creationId xmlns:a16="http://schemas.microsoft.com/office/drawing/2014/main" id="{6FD86B2A-07E4-10A5-92F6-43A32E6FF5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511855" y="1156834"/>
            <a:ext cx="369332" cy="369332"/>
          </a:xfrm>
          <a:prstGeom prst="rect">
            <a:avLst/>
          </a:prstGeom>
        </p:spPr>
      </p:pic>
      <p:sp>
        <p:nvSpPr>
          <p:cNvPr id="24" name="TextBox 23">
            <a:extLst>
              <a:ext uri="{FF2B5EF4-FFF2-40B4-BE49-F238E27FC236}">
                <a16:creationId xmlns:a16="http://schemas.microsoft.com/office/drawing/2014/main" id="{0642731E-770F-1ED7-C809-B15367AC1CF2}"/>
              </a:ext>
            </a:extLst>
          </p:cNvPr>
          <p:cNvSpPr txBox="1"/>
          <p:nvPr/>
        </p:nvSpPr>
        <p:spPr>
          <a:xfrm>
            <a:off x="295274" y="680025"/>
            <a:ext cx="1524000"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a:solidFill>
                  <a:schemeClr val="bg1">
                    <a:lumMod val="95000"/>
                  </a:schemeClr>
                </a:solidFill>
              </a:rPr>
              <a:t>2. Yếu tố</a:t>
            </a:r>
          </a:p>
        </p:txBody>
      </p:sp>
      <p:sp>
        <p:nvSpPr>
          <p:cNvPr id="25" name="TextBox 24">
            <a:extLst>
              <a:ext uri="{FF2B5EF4-FFF2-40B4-BE49-F238E27FC236}">
                <a16:creationId xmlns:a16="http://schemas.microsoft.com/office/drawing/2014/main" id="{06FE5FCF-6F9D-B601-2734-94C18CA881F4}"/>
              </a:ext>
            </a:extLst>
          </p:cNvPr>
          <p:cNvSpPr txBox="1"/>
          <p:nvPr/>
        </p:nvSpPr>
        <p:spPr>
          <a:xfrm>
            <a:off x="2657546" y="1229514"/>
            <a:ext cx="4052935" cy="830997"/>
          </a:xfrm>
          <a:prstGeom prst="rect">
            <a:avLst/>
          </a:prstGeom>
          <a:noFill/>
        </p:spPr>
        <p:txBody>
          <a:bodyPr wrap="square" rtlCol="0">
            <a:spAutoFit/>
          </a:bodyPr>
          <a:lstStyle/>
          <a:p>
            <a:r>
              <a:rPr lang="en-US" sz="1600">
                <a:solidFill>
                  <a:schemeClr val="bg1">
                    <a:lumMod val="85000"/>
                  </a:schemeClr>
                </a:solidFill>
                <a:latin typeface="Montserrat" panose="00000500000000000000" pitchFamily="2" charset="0"/>
              </a:rPr>
              <a:t>Có vài yếu tố cơ bản để quyết định xem thành phố nào đó có phải là thành phố thông minh hay không.</a:t>
            </a:r>
          </a:p>
        </p:txBody>
      </p:sp>
      <p:sp>
        <p:nvSpPr>
          <p:cNvPr id="29" name="Rectangle: Rounded Corners 28">
            <a:extLst>
              <a:ext uri="{FF2B5EF4-FFF2-40B4-BE49-F238E27FC236}">
                <a16:creationId xmlns:a16="http://schemas.microsoft.com/office/drawing/2014/main" id="{51D87FE3-142F-30EE-FC04-8F5D7D0BB224}"/>
              </a:ext>
            </a:extLst>
          </p:cNvPr>
          <p:cNvSpPr/>
          <p:nvPr/>
        </p:nvSpPr>
        <p:spPr>
          <a:xfrm>
            <a:off x="7299256" y="2872968"/>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F187F80A-F194-D6F3-745B-E8D8269D50DA}"/>
              </a:ext>
            </a:extLst>
          </p:cNvPr>
          <p:cNvSpPr/>
          <p:nvPr/>
        </p:nvSpPr>
        <p:spPr>
          <a:xfrm>
            <a:off x="7299255" y="3917519"/>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AC72A771-E4BC-FFAF-02D0-EEF34DEE6AD2}"/>
              </a:ext>
            </a:extLst>
          </p:cNvPr>
          <p:cNvSpPr/>
          <p:nvPr/>
        </p:nvSpPr>
        <p:spPr>
          <a:xfrm>
            <a:off x="7299255" y="5015346"/>
            <a:ext cx="4078223" cy="769442"/>
          </a:xfrm>
          <a:prstGeom prst="roundRect">
            <a:avLst>
              <a:gd name="adj" fmla="val 4764"/>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city skyline at night&#10;&#10;Description automatically generated">
            <a:extLst>
              <a:ext uri="{FF2B5EF4-FFF2-40B4-BE49-F238E27FC236}">
                <a16:creationId xmlns:a16="http://schemas.microsoft.com/office/drawing/2014/main" id="{E692FA1B-103F-4CD1-DA01-BE1113456A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3355" y="3642410"/>
            <a:ext cx="4052935" cy="2701957"/>
          </a:xfrm>
          <a:prstGeom prst="rect">
            <a:avLst/>
          </a:prstGeom>
          <a:effectLst>
            <a:outerShdw blurRad="50800" dist="38100" dir="5400000" algn="t" rotWithShape="0">
              <a:prstClr val="black">
                <a:alpha val="40000"/>
              </a:prstClr>
            </a:outerShdw>
          </a:effectLst>
        </p:spPr>
      </p:pic>
      <p:sp>
        <p:nvSpPr>
          <p:cNvPr id="34" name="Rectangle 33">
            <a:extLst>
              <a:ext uri="{FF2B5EF4-FFF2-40B4-BE49-F238E27FC236}">
                <a16:creationId xmlns:a16="http://schemas.microsoft.com/office/drawing/2014/main" id="{A4B34D19-C3CA-F9D5-9655-FD3E659831E4}"/>
              </a:ext>
            </a:extLst>
          </p:cNvPr>
          <p:cNvSpPr/>
          <p:nvPr/>
        </p:nvSpPr>
        <p:spPr>
          <a:xfrm>
            <a:off x="6081098" y="3196133"/>
            <a:ext cx="890016" cy="830997"/>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6EC3110-F163-1DBD-5580-4362D4C98EC8}"/>
              </a:ext>
            </a:extLst>
          </p:cNvPr>
          <p:cNvSpPr/>
          <p:nvPr/>
        </p:nvSpPr>
        <p:spPr>
          <a:xfrm>
            <a:off x="2235427" y="5854215"/>
            <a:ext cx="890016" cy="830997"/>
          </a:xfrm>
          <a:prstGeom prst="rect">
            <a:avLst/>
          </a:prstGeom>
          <a:solidFill>
            <a:schemeClr val="bg2">
              <a:lumMod val="10000"/>
            </a:schemeClr>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0E5ED5F9-959B-9F4E-F112-0B4B61682559}"/>
              </a:ext>
            </a:extLst>
          </p:cNvPr>
          <p:cNvSpPr txBox="1"/>
          <p:nvPr/>
        </p:nvSpPr>
        <p:spPr>
          <a:xfrm>
            <a:off x="7299255" y="3071666"/>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Giáo dục</a:t>
            </a:r>
          </a:p>
        </p:txBody>
      </p:sp>
      <p:sp>
        <p:nvSpPr>
          <p:cNvPr id="38" name="TextBox 37">
            <a:extLst>
              <a:ext uri="{FF2B5EF4-FFF2-40B4-BE49-F238E27FC236}">
                <a16:creationId xmlns:a16="http://schemas.microsoft.com/office/drawing/2014/main" id="{5994599C-2EC6-8D83-9250-5FC237A3F54D}"/>
              </a:ext>
            </a:extLst>
          </p:cNvPr>
          <p:cNvSpPr txBox="1"/>
          <p:nvPr/>
        </p:nvSpPr>
        <p:spPr>
          <a:xfrm>
            <a:off x="7299255" y="4118931"/>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Kinh tế</a:t>
            </a:r>
          </a:p>
        </p:txBody>
      </p:sp>
      <p:sp>
        <p:nvSpPr>
          <p:cNvPr id="39" name="TextBox 38">
            <a:extLst>
              <a:ext uri="{FF2B5EF4-FFF2-40B4-BE49-F238E27FC236}">
                <a16:creationId xmlns:a16="http://schemas.microsoft.com/office/drawing/2014/main" id="{69AF073D-A10A-808F-0DF1-B0BC5602CFEA}"/>
              </a:ext>
            </a:extLst>
          </p:cNvPr>
          <p:cNvSpPr txBox="1"/>
          <p:nvPr/>
        </p:nvSpPr>
        <p:spPr>
          <a:xfrm>
            <a:off x="7336422" y="5215401"/>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Cơ sở vật chất</a:t>
            </a:r>
          </a:p>
        </p:txBody>
      </p:sp>
      <p:sp>
        <p:nvSpPr>
          <p:cNvPr id="28" name="Rectangle: Rounded Corners 27">
            <a:extLst>
              <a:ext uri="{FF2B5EF4-FFF2-40B4-BE49-F238E27FC236}">
                <a16:creationId xmlns:a16="http://schemas.microsoft.com/office/drawing/2014/main" id="{A3978964-797E-FE8F-C767-3D46BC952226}"/>
              </a:ext>
            </a:extLst>
          </p:cNvPr>
          <p:cNvSpPr/>
          <p:nvPr/>
        </p:nvSpPr>
        <p:spPr>
          <a:xfrm>
            <a:off x="2593355" y="1236739"/>
            <a:ext cx="8782497" cy="5340632"/>
          </a:xfrm>
          <a:prstGeom prst="roundRect">
            <a:avLst>
              <a:gd name="adj" fmla="val 4764"/>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D077115-78A7-D76D-4A57-63CAD8C62B90}"/>
              </a:ext>
            </a:extLst>
          </p:cNvPr>
          <p:cNvSpPr txBox="1"/>
          <p:nvPr/>
        </p:nvSpPr>
        <p:spPr>
          <a:xfrm>
            <a:off x="7297629" y="1452633"/>
            <a:ext cx="4078223" cy="369332"/>
          </a:xfrm>
          <a:prstGeom prst="rect">
            <a:avLst/>
          </a:prstGeom>
          <a:noFill/>
        </p:spPr>
        <p:txBody>
          <a:bodyPr wrap="square" rtlCol="0">
            <a:spAutoFit/>
          </a:bodyPr>
          <a:lstStyle/>
          <a:p>
            <a:pPr algn="ctr"/>
            <a:r>
              <a:rPr lang="en-US">
                <a:solidFill>
                  <a:schemeClr val="bg1">
                    <a:lumMod val="85000"/>
                  </a:schemeClr>
                </a:solidFill>
                <a:latin typeface="Montserrat" panose="00000500000000000000" pitchFamily="2" charset="0"/>
              </a:rPr>
              <a:t>Công nghệ</a:t>
            </a:r>
          </a:p>
        </p:txBody>
      </p:sp>
      <p:sp>
        <p:nvSpPr>
          <p:cNvPr id="8" name="TextBox 7">
            <a:extLst>
              <a:ext uri="{FF2B5EF4-FFF2-40B4-BE49-F238E27FC236}">
                <a16:creationId xmlns:a16="http://schemas.microsoft.com/office/drawing/2014/main" id="{D166886C-C3F9-B85B-67E4-986EE31C17C3}"/>
              </a:ext>
            </a:extLst>
          </p:cNvPr>
          <p:cNvSpPr txBox="1"/>
          <p:nvPr/>
        </p:nvSpPr>
        <p:spPr>
          <a:xfrm>
            <a:off x="7525654" y="1909564"/>
            <a:ext cx="3658445" cy="338554"/>
          </a:xfrm>
          <a:prstGeom prst="rect">
            <a:avLst/>
          </a:prstGeom>
          <a:noFill/>
        </p:spPr>
        <p:txBody>
          <a:bodyPr wrap="square" rtlCol="0">
            <a:spAutoFit/>
          </a:bodyPr>
          <a:lstStyle/>
          <a:p>
            <a:r>
              <a:rPr lang="en-US" sz="1600">
                <a:solidFill>
                  <a:schemeClr val="bg1">
                    <a:lumMod val="65000"/>
                  </a:schemeClr>
                </a:solidFill>
                <a:effectLst>
                  <a:outerShdw blurRad="38100" dist="38100" dir="2700000" algn="tl">
                    <a:srgbClr val="000000">
                      <a:alpha val="43137"/>
                    </a:srgbClr>
                  </a:outerShdw>
                </a:effectLst>
                <a:latin typeface="Montserrat" panose="00000500000000000000" pitchFamily="2" charset="0"/>
              </a:rPr>
              <a:t>Thành phố thông minh nên có:</a:t>
            </a:r>
          </a:p>
        </p:txBody>
      </p:sp>
      <p:sp>
        <p:nvSpPr>
          <p:cNvPr id="11" name="TextBox 10">
            <a:extLst>
              <a:ext uri="{FF2B5EF4-FFF2-40B4-BE49-F238E27FC236}">
                <a16:creationId xmlns:a16="http://schemas.microsoft.com/office/drawing/2014/main" id="{161D22C9-23E0-752B-0B34-E5A8A4DDCD91}"/>
              </a:ext>
            </a:extLst>
          </p:cNvPr>
          <p:cNvSpPr txBox="1"/>
          <p:nvPr/>
        </p:nvSpPr>
        <p:spPr>
          <a:xfrm>
            <a:off x="7607365" y="2306220"/>
            <a:ext cx="3270185" cy="1200329"/>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2">
                    <a:lumMod val="90000"/>
                  </a:schemeClr>
                </a:solidFill>
                <a:latin typeface="Montserrat" panose="00000500000000000000" pitchFamily="2" charset="0"/>
              </a:rPr>
              <a:t>Các dịch vụ, hạ tầng được quản lý bằng công nghệ điện toán thông minh</a:t>
            </a:r>
          </a:p>
        </p:txBody>
      </p:sp>
      <p:sp>
        <p:nvSpPr>
          <p:cNvPr id="12" name="TextBox 11">
            <a:extLst>
              <a:ext uri="{FF2B5EF4-FFF2-40B4-BE49-F238E27FC236}">
                <a16:creationId xmlns:a16="http://schemas.microsoft.com/office/drawing/2014/main" id="{72464F2A-4453-1F3F-3E64-1C262CF46DCD}"/>
              </a:ext>
            </a:extLst>
          </p:cNvPr>
          <p:cNvSpPr txBox="1"/>
          <p:nvPr/>
        </p:nvSpPr>
        <p:spPr>
          <a:xfrm>
            <a:off x="7561116" y="3506549"/>
            <a:ext cx="3270185"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2">
                    <a:lumMod val="90000"/>
                  </a:schemeClr>
                </a:solidFill>
                <a:latin typeface="Montserrat" panose="00000500000000000000" pitchFamily="2" charset="0"/>
              </a:rPr>
              <a:t>Có chính phủ số và có nền kinh tế ổn định dựa trên công nghệ</a:t>
            </a:r>
          </a:p>
        </p:txBody>
      </p:sp>
      <p:sp>
        <p:nvSpPr>
          <p:cNvPr id="13" name="TextBox 12">
            <a:extLst>
              <a:ext uri="{FF2B5EF4-FFF2-40B4-BE49-F238E27FC236}">
                <a16:creationId xmlns:a16="http://schemas.microsoft.com/office/drawing/2014/main" id="{AA5C91FC-CCC2-A8C1-45B6-DC9973E49D10}"/>
              </a:ext>
            </a:extLst>
          </p:cNvPr>
          <p:cNvSpPr txBox="1"/>
          <p:nvPr/>
        </p:nvSpPr>
        <p:spPr>
          <a:xfrm>
            <a:off x="7584499" y="4436936"/>
            <a:ext cx="3270185"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2">
                    <a:lumMod val="90000"/>
                  </a:schemeClr>
                </a:solidFill>
                <a:latin typeface="Montserrat" panose="00000500000000000000" pitchFamily="2" charset="0"/>
              </a:rPr>
              <a:t>Công dân được tiếp cận đến những kiến thức, công nghệ mới </a:t>
            </a:r>
          </a:p>
        </p:txBody>
      </p:sp>
      <p:pic>
        <p:nvPicPr>
          <p:cNvPr id="1026" name="Picture 2">
            <a:extLst>
              <a:ext uri="{FF2B5EF4-FFF2-40B4-BE49-F238E27FC236}">
                <a16:creationId xmlns:a16="http://schemas.microsoft.com/office/drawing/2014/main" id="{389850BC-35B9-3403-D729-655C58C54D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0518" y="3101636"/>
            <a:ext cx="4335017" cy="290030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A175F0D-94CF-750E-BD87-71B47CA9E769}"/>
              </a:ext>
            </a:extLst>
          </p:cNvPr>
          <p:cNvSpPr/>
          <p:nvPr/>
        </p:nvSpPr>
        <p:spPr>
          <a:xfrm>
            <a:off x="2680435" y="2726843"/>
            <a:ext cx="890016" cy="830997"/>
          </a:xfrm>
          <a:prstGeom prst="rect">
            <a:avLst/>
          </a:prstGeom>
          <a:solidFill>
            <a:schemeClr val="bg2">
              <a:lumMod val="10000"/>
            </a:schemeClr>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CB48438-20B8-8E44-3133-7F350283EF53}"/>
              </a:ext>
            </a:extLst>
          </p:cNvPr>
          <p:cNvSpPr/>
          <p:nvPr/>
        </p:nvSpPr>
        <p:spPr>
          <a:xfrm>
            <a:off x="6971114" y="5621261"/>
            <a:ext cx="890016" cy="830997"/>
          </a:xfrm>
          <a:prstGeom prst="rect">
            <a:avLst/>
          </a:prstGeom>
          <a:solidFill>
            <a:schemeClr val="bg2">
              <a:lumMod val="10000"/>
            </a:schemeClr>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1B26B6F8-95FA-92AF-3D60-46B8E3A4C44B}"/>
              </a:ext>
            </a:extLst>
          </p:cNvPr>
          <p:cNvCxnSpPr/>
          <p:nvPr/>
        </p:nvCxnSpPr>
        <p:spPr>
          <a:xfrm>
            <a:off x="3618760" y="2872968"/>
            <a:ext cx="3797362" cy="0"/>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F43F93F-F415-E59F-A690-A4C94A9D5B24}"/>
              </a:ext>
            </a:extLst>
          </p:cNvPr>
          <p:cNvCxnSpPr>
            <a:cxnSpLocks/>
          </p:cNvCxnSpPr>
          <p:nvPr/>
        </p:nvCxnSpPr>
        <p:spPr>
          <a:xfrm>
            <a:off x="3070518" y="6247081"/>
            <a:ext cx="3900596" cy="0"/>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36929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687</TotalTime>
  <Words>1156</Words>
  <Application>Microsoft Office PowerPoint</Application>
  <PresentationFormat>Widescreen</PresentationFormat>
  <Paragraphs>148</Paragraphs>
  <Slides>16</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Aptos Display</vt:lpstr>
      <vt:lpstr>Arial</vt:lpstr>
      <vt:lpstr>Montserrat</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Johnny Carbire</dc:creator>
  <cp:lastModifiedBy>Johnny Carbire</cp:lastModifiedBy>
  <cp:revision>18</cp:revision>
  <dcterms:created xsi:type="dcterms:W3CDTF">2024-12-04T06:04:37Z</dcterms:created>
  <dcterms:modified xsi:type="dcterms:W3CDTF">2024-12-07T13:58:56Z</dcterms:modified>
</cp:coreProperties>
</file>